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29" r:id="rId4"/>
    <p:sldId id="340" r:id="rId5"/>
    <p:sldId id="341" r:id="rId6"/>
    <p:sldId id="352" r:id="rId7"/>
    <p:sldId id="343" r:id="rId8"/>
    <p:sldId id="359" r:id="rId9"/>
    <p:sldId id="363" r:id="rId10"/>
    <p:sldId id="364" r:id="rId11"/>
    <p:sldId id="365" r:id="rId12"/>
    <p:sldId id="342" r:id="rId13"/>
    <p:sldId id="354" r:id="rId14"/>
    <p:sldId id="367" r:id="rId15"/>
    <p:sldId id="368" r:id="rId16"/>
    <p:sldId id="369" r:id="rId17"/>
    <p:sldId id="357" r:id="rId18"/>
    <p:sldId id="344" r:id="rId19"/>
    <p:sldId id="331" r:id="rId20"/>
    <p:sldId id="345" r:id="rId21"/>
    <p:sldId id="346" r:id="rId22"/>
    <p:sldId id="347" r:id="rId23"/>
    <p:sldId id="366" r:id="rId24"/>
    <p:sldId id="348" r:id="rId25"/>
    <p:sldId id="349" r:id="rId26"/>
    <p:sldId id="358" r:id="rId27"/>
    <p:sldId id="350" r:id="rId28"/>
    <p:sldId id="351" r:id="rId29"/>
    <p:sldId id="338" r:id="rId30"/>
    <p:sldId id="335" r:id="rId31"/>
  </p:sldIdLst>
  <p:sldSz cx="12188825" cy="6858000"/>
  <p:notesSz cx="6858000" cy="9144000"/>
  <p:custDataLst>
    <p:tags r:id="rId34"/>
  </p:custDataLst>
  <p:defaultTextStyle>
    <a:defPPr>
      <a:defRPr lang="en-US"/>
    </a:defPPr>
    <a:lvl1pPr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1pPr>
    <a:lvl2pPr marL="4572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2pPr>
    <a:lvl3pPr marL="9144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3pPr>
    <a:lvl4pPr marL="13716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4pPr>
    <a:lvl5pPr marL="1828800" algn="l" rtl="0" eaLnBrk="0" fontAlgn="base" hangingPunct="0">
      <a:spcBef>
        <a:spcPct val="0"/>
      </a:spcBef>
      <a:spcAft>
        <a:spcPct val="0"/>
      </a:spcAft>
      <a:defRPr kern="1200">
        <a:solidFill>
          <a:schemeClr val="tx1"/>
        </a:solidFill>
        <a:latin typeface="Cambria" panose="02040503050406030204" pitchFamily="18" charset="0"/>
        <a:ea typeface="+mn-ea"/>
        <a:cs typeface="+mn-cs"/>
      </a:defRPr>
    </a:lvl5pPr>
    <a:lvl6pPr marL="2286000" algn="l" defTabSz="914400" rtl="0" eaLnBrk="1" latinLnBrk="0" hangingPunct="1">
      <a:defRPr kern="1200">
        <a:solidFill>
          <a:schemeClr val="tx1"/>
        </a:solidFill>
        <a:latin typeface="Cambria" panose="02040503050406030204" pitchFamily="18" charset="0"/>
        <a:ea typeface="+mn-ea"/>
        <a:cs typeface="+mn-cs"/>
      </a:defRPr>
    </a:lvl6pPr>
    <a:lvl7pPr marL="2743200" algn="l" defTabSz="914400" rtl="0" eaLnBrk="1" latinLnBrk="0" hangingPunct="1">
      <a:defRPr kern="1200">
        <a:solidFill>
          <a:schemeClr val="tx1"/>
        </a:solidFill>
        <a:latin typeface="Cambria" panose="02040503050406030204" pitchFamily="18" charset="0"/>
        <a:ea typeface="+mn-ea"/>
        <a:cs typeface="+mn-cs"/>
      </a:defRPr>
    </a:lvl7pPr>
    <a:lvl8pPr marL="3200400" algn="l" defTabSz="914400" rtl="0" eaLnBrk="1" latinLnBrk="0" hangingPunct="1">
      <a:defRPr kern="1200">
        <a:solidFill>
          <a:schemeClr val="tx1"/>
        </a:solidFill>
        <a:latin typeface="Cambria" panose="02040503050406030204" pitchFamily="18" charset="0"/>
        <a:ea typeface="+mn-ea"/>
        <a:cs typeface="+mn-cs"/>
      </a:defRPr>
    </a:lvl8pPr>
    <a:lvl9pPr marL="3657600" algn="l" defTabSz="914400" rtl="0" eaLnBrk="1" latinLnBrk="0" hangingPunct="1">
      <a:defRPr kern="1200">
        <a:solidFill>
          <a:schemeClr val="tx1"/>
        </a:solidFill>
        <a:latin typeface="Cambria" panose="0204050305040603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886" autoAdjust="0"/>
  </p:normalViewPr>
  <p:slideViewPr>
    <p:cSldViewPr>
      <p:cViewPr varScale="1">
        <p:scale>
          <a:sx n="76" d="100"/>
          <a:sy n="76" d="100"/>
        </p:scale>
        <p:origin x="1950" y="90"/>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Distance between most similar instances = Distance between associated explanations.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Instances/Explanations cluster in same ‘Fraud’/’Non-Fraud’ clusters.</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1: IDENTITY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How many identical instances have identical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Use distance to find most similar instances -- associated explanations are also closest in distance.</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custT="1"/>
      <dgm:spPr/>
      <dgm:t>
        <a:bodyPr/>
        <a:lstStyle/>
        <a:p>
          <a:r>
            <a:rPr lang="en-US" sz="1800" dirty="0"/>
            <a:t>Metric 2: STABILITY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sz="1400"/>
        </a:p>
      </dgm:t>
    </dgm:pt>
    <dgm:pt modelId="{A822033B-D112-4812-B9AC-0AEDBC4B3389}" type="sibTrans" cxnId="{6EE1A5DD-79E9-4FC2-BFBE-DA7B4C71D980}">
      <dgm:prSet/>
      <dgm:spPr/>
      <dgm:t>
        <a:bodyPr/>
        <a:lstStyle/>
        <a:p>
          <a:endParaRPr lang="en-US" sz="1400"/>
        </a:p>
      </dgm:t>
    </dgm:pt>
    <dgm:pt modelId="{45D65E2E-57FB-46B9-A23E-155578272902}">
      <dgm:prSet phldrT="[Text]" custT="1"/>
      <dgm:spPr/>
      <dgm:t>
        <a:bodyPr/>
        <a:lstStyle/>
        <a:p>
          <a:r>
            <a:rPr lang="en-US" sz="1800" dirty="0"/>
            <a:t>Instances belonging to the same class have comparable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sz="1400"/>
        </a:p>
      </dgm:t>
    </dgm:pt>
    <dgm:pt modelId="{C35F0E74-D801-4FFD-B331-4EF428DDF3B5}" type="sibTrans" cxnId="{FE68F8E0-776A-49A3-8850-D44015EFEFE4}">
      <dgm:prSet/>
      <dgm:spPr/>
      <dgm:t>
        <a:bodyPr/>
        <a:lstStyle/>
        <a:p>
          <a:endParaRPr lang="en-US" sz="1400"/>
        </a:p>
      </dgm:t>
    </dgm:pt>
    <dgm:pt modelId="{6F3E996A-0AA3-4EE3-B260-122F07FC63B9}">
      <dgm:prSet phldrT="[Text]" custT="1"/>
      <dgm:spPr/>
      <dgm:t>
        <a:bodyPr/>
        <a:lstStyle/>
        <a:p>
          <a:r>
            <a:rPr lang="en-US" sz="1800" dirty="0"/>
            <a:t>Explanations cluster in correct ‘Fraud’/’Non-Fraud’ clusters, based on instance label.</a:t>
          </a:r>
        </a:p>
      </dgm:t>
    </dgm:pt>
    <dgm:pt modelId="{C5F8FC29-3CC2-48C8-A0BA-184301B9A503}" type="parTrans" cxnId="{8EA684B7-844F-4D1A-913B-4AA924E72F75}">
      <dgm:prSet/>
      <dgm:spPr/>
      <dgm:t>
        <a:bodyPr/>
        <a:lstStyle/>
        <a:p>
          <a:endParaRPr lang="en-US" sz="1400"/>
        </a:p>
      </dgm:t>
    </dgm:pt>
    <dgm:pt modelId="{4960F7FB-C4ED-4761-9484-C868EE2CA5D8}" type="sibTrans" cxnId="{8EA684B7-844F-4D1A-913B-4AA924E72F75}">
      <dgm:prSet/>
      <dgm:spPr/>
      <dgm:t>
        <a:bodyPr/>
        <a:lstStyle/>
        <a:p>
          <a:endParaRPr lang="en-US" sz="1400"/>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LinFactY="100000" custLinFactNeighborX="-158" custLinFactNeighborY="170664">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3: SEPERABILITY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custT="1"/>
      <dgm:spPr/>
      <dgm:t>
        <a:bodyPr/>
        <a:lstStyle/>
        <a:p>
          <a:r>
            <a:rPr lang="en-GB" sz="1800" dirty="0"/>
            <a:t>Dissimilar instances must have dissimilar explanations.</a:t>
          </a:r>
          <a:endParaRPr lang="en-US" sz="1800" dirty="0"/>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82C56918-DB74-4604-B55D-EB161DD82E64}">
      <dgm:prSet phldrT="[Text]" custT="1"/>
      <dgm:spPr/>
      <dgm:t>
        <a:bodyPr/>
        <a:lstStyle/>
        <a:p>
          <a:endParaRPr lang="en-US" sz="1800" dirty="0"/>
        </a:p>
      </dgm:t>
    </dgm:pt>
    <dgm:pt modelId="{5F981F45-24CD-4703-9D4C-921AC2039849}" type="parTrans" cxnId="{15B0E0E4-4752-49E7-BAC6-E6374B838441}">
      <dgm:prSet/>
      <dgm:spPr/>
      <dgm:t>
        <a:bodyPr/>
        <a:lstStyle/>
        <a:p>
          <a:endParaRPr lang="en-IE"/>
        </a:p>
      </dgm:t>
    </dgm:pt>
    <dgm:pt modelId="{3DA04D87-C220-46C4-BCFE-4F5BDA2D31BC}" type="sibTrans" cxnId="{15B0E0E4-4752-49E7-BAC6-E6374B838441}">
      <dgm:prSet/>
      <dgm:spPr/>
      <dgm:t>
        <a:bodyPr/>
        <a:lstStyle/>
        <a:p>
          <a:endParaRPr lang="en-IE"/>
        </a:p>
      </dgm:t>
    </dgm:pt>
    <dgm:pt modelId="{CF95AE09-B8D1-4A33-9EBF-EB3E4B84C488}">
      <dgm:prSet phldrT="[Text]"/>
      <dgm:spPr/>
      <dgm:t>
        <a:bodyPr/>
        <a:lstStyle/>
        <a:p>
          <a:endParaRPr lang="en-US" sz="1700" dirty="0"/>
        </a:p>
      </dgm:t>
    </dgm:pt>
    <dgm:pt modelId="{68DDB357-518B-45BB-A3EF-C8AC177F6B5E}" type="parTrans" cxnId="{87168202-7C92-445C-9A6C-BE2A96BF672F}">
      <dgm:prSet/>
      <dgm:spPr/>
      <dgm:t>
        <a:bodyPr/>
        <a:lstStyle/>
        <a:p>
          <a:endParaRPr lang="en-IE"/>
        </a:p>
      </dgm:t>
    </dgm:pt>
    <dgm:pt modelId="{5AD69D7B-F16E-4623-96E1-88488529352F}" type="sibTrans" cxnId="{87168202-7C92-445C-9A6C-BE2A96BF672F}">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LinFactNeighborX="-125" custLinFactNeighborY="3872">
        <dgm:presLayoutVars>
          <dgm:bulletEnabled val="1"/>
        </dgm:presLayoutVars>
      </dgm:prSet>
      <dgm:spPr/>
    </dgm:pt>
  </dgm:ptLst>
  <dgm:cxnLst>
    <dgm:cxn modelId="{87168202-7C92-445C-9A6C-BE2A96BF672F}" srcId="{9A97DD9A-212E-426A-9594-7FEEEC4E1E2E}" destId="{CF95AE09-B8D1-4A33-9EBF-EB3E4B84C488}" srcOrd="2" destOrd="0" parTransId="{68DDB357-518B-45BB-A3EF-C8AC177F6B5E}" sibTransId="{5AD69D7B-F16E-4623-96E1-88488529352F}"/>
    <dgm:cxn modelId="{DD33160A-812B-4609-9999-1AEB54494921}" type="presOf" srcId="{9A97DD9A-212E-426A-9594-7FEEEC4E1E2E}" destId="{BE73E007-796D-4489-903F-12724FB5CC09}" srcOrd="0" destOrd="0" presId="urn:microsoft.com/office/officeart/2005/8/layout/list1"/>
    <dgm:cxn modelId="{325FAD16-75D2-4B38-AB1E-CD41B7A9D570}" type="presOf" srcId="{82C56918-DB74-4604-B55D-EB161DD82E6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E3D50495-5234-4336-A3E7-7C6E1BEB4D28}" type="presOf" srcId="{CF95AE09-B8D1-4A33-9EBF-EB3E4B84C488}" destId="{A3E10D09-1C38-4A24-82EE-5A6C623231D5}" srcOrd="0" destOrd="2"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15B0E0E4-4752-49E7-BAC6-E6374B838441}" srcId="{9A97DD9A-212E-426A-9594-7FEEEC4E1E2E}" destId="{82C56918-DB74-4604-B55D-EB161DD82E64}" srcOrd="1" destOrd="0" parTransId="{5F981F45-24CD-4703-9D4C-921AC2039849}" sibTransId="{3DA04D87-C220-46C4-BCFE-4F5BDA2D31BC}"/>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4: SIMILARITY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The more similar the instances, the closer their explanations are to each other.</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0EB9784C-90F8-459A-AC29-C147D9CA1234}">
      <dgm:prSet phldrT="[Text]"/>
      <dgm:spPr/>
      <dgm:t>
        <a:bodyPr/>
        <a:lstStyle/>
        <a:p>
          <a:endParaRPr lang="en-US" dirty="0"/>
        </a:p>
      </dgm:t>
    </dgm:pt>
    <dgm:pt modelId="{73799400-FB97-4814-9B04-B7BFDE9E861D}" type="parTrans" cxnId="{D256EA3F-4178-4E1A-81E8-63065F210A64}">
      <dgm:prSet/>
      <dgm:spPr/>
      <dgm:t>
        <a:bodyPr/>
        <a:lstStyle/>
        <a:p>
          <a:endParaRPr lang="en-IE"/>
        </a:p>
      </dgm:t>
    </dgm:pt>
    <dgm:pt modelId="{7F47B470-9E45-439E-A632-8A2B3B052886}" type="sibTrans" cxnId="{D256EA3F-4178-4E1A-81E8-63065F210A64}">
      <dgm:prSet/>
      <dgm:spPr/>
      <dgm:t>
        <a:bodyPr/>
        <a:lstStyle/>
        <a:p>
          <a:endParaRPr lang="en-IE"/>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D256EA3F-4178-4E1A-81E8-63065F210A64}" srcId="{9A97DD9A-212E-426A-9594-7FEEEC4E1E2E}" destId="{0EB9784C-90F8-459A-AC29-C147D9CA1234}" srcOrd="1" destOrd="0" parTransId="{73799400-FB97-4814-9B04-B7BFDE9E861D}" sibTransId="{7F47B470-9E45-439E-A632-8A2B3B052886}"/>
    <dgm:cxn modelId="{0F453E75-AFE5-46C4-A833-635B3DDCBB8F}" type="presOf" srcId="{0EB9784C-90F8-459A-AC29-C147D9CA1234}"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DBA91F1-7E8C-41C9-A838-D658A98417D5}"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9A97DD9A-212E-426A-9594-7FEEEC4E1E2E}">
      <dgm:prSet phldrT="[Text]"/>
      <dgm:spPr/>
      <dgm:t>
        <a:bodyPr/>
        <a:lstStyle/>
        <a:p>
          <a:r>
            <a:rPr lang="en-US" dirty="0"/>
            <a:t>Metric 5: COMPUTATIONAL EFFICIENCY</a:t>
          </a:r>
        </a:p>
      </dgm:t>
      <dgm:extLst>
        <a:ext uri="{E40237B7-FDA0-4F09-8148-C483321AD2D9}">
          <dgm14:cNvPr xmlns:dgm14="http://schemas.microsoft.com/office/drawing/2010/diagram" id="0" name="" title="Step 1 title"/>
        </a:ext>
      </dgm:extLst>
    </dgm:pt>
    <dgm:pt modelId="{CFB8B198-74C4-4710-BA7C-5F16A52BB9D3}" type="parTrans" cxnId="{6EE1A5DD-79E9-4FC2-BFBE-DA7B4C71D980}">
      <dgm:prSet/>
      <dgm:spPr/>
      <dgm:t>
        <a:bodyPr/>
        <a:lstStyle/>
        <a:p>
          <a:endParaRPr lang="en-US"/>
        </a:p>
      </dgm:t>
    </dgm:pt>
    <dgm:pt modelId="{A822033B-D112-4812-B9AC-0AEDBC4B3389}" type="sibTrans" cxnId="{6EE1A5DD-79E9-4FC2-BFBE-DA7B4C71D980}">
      <dgm:prSet/>
      <dgm:spPr/>
      <dgm:t>
        <a:bodyPr/>
        <a:lstStyle/>
        <a:p>
          <a:endParaRPr lang="en-US"/>
        </a:p>
      </dgm:t>
    </dgm:pt>
    <dgm:pt modelId="{45D65E2E-57FB-46B9-A23E-155578272902}">
      <dgm:prSet phldrT="[Text]"/>
      <dgm:spPr/>
      <dgm:t>
        <a:bodyPr/>
        <a:lstStyle/>
        <a:p>
          <a:r>
            <a:rPr lang="en-US" dirty="0"/>
            <a:t>Time taken to generate a set of explanations.</a:t>
          </a:r>
        </a:p>
      </dgm:t>
      <dgm:extLst>
        <a:ext uri="{E40237B7-FDA0-4F09-8148-C483321AD2D9}">
          <dgm14:cNvPr xmlns:dgm14="http://schemas.microsoft.com/office/drawing/2010/diagram" id="0" name="" title="Step 1 task"/>
        </a:ext>
      </dgm:extLst>
    </dgm:pt>
    <dgm:pt modelId="{D504A610-38C8-4BDE-BB8B-E71AB9A63BD2}" type="parTrans" cxnId="{FE68F8E0-776A-49A3-8850-D44015EFEFE4}">
      <dgm:prSet/>
      <dgm:spPr/>
      <dgm:t>
        <a:bodyPr/>
        <a:lstStyle/>
        <a:p>
          <a:endParaRPr lang="en-US"/>
        </a:p>
      </dgm:t>
    </dgm:pt>
    <dgm:pt modelId="{C35F0E74-D801-4FFD-B331-4EF428DDF3B5}" type="sibTrans" cxnId="{FE68F8E0-776A-49A3-8850-D44015EFEFE4}">
      <dgm:prSet/>
      <dgm:spPr/>
      <dgm:t>
        <a:bodyPr/>
        <a:lstStyle/>
        <a:p>
          <a:endParaRPr lang="en-US"/>
        </a:p>
      </dgm:t>
    </dgm:pt>
    <dgm:pt modelId="{6F3E996A-0AA3-4EE3-B260-122F07FC63B9}">
      <dgm:prSet phldrT="[Text]"/>
      <dgm:spPr/>
      <dgm:t>
        <a:bodyPr/>
        <a:lstStyle/>
        <a:p>
          <a:r>
            <a:rPr lang="en-US" dirty="0"/>
            <a:t>Why included? Relevant metrics for commercial applications.</a:t>
          </a:r>
        </a:p>
      </dgm:t>
    </dgm:pt>
    <dgm:pt modelId="{C5F8FC29-3CC2-48C8-A0BA-184301B9A503}" type="parTrans" cxnId="{8EA684B7-844F-4D1A-913B-4AA924E72F75}">
      <dgm:prSet/>
      <dgm:spPr/>
      <dgm:t>
        <a:bodyPr/>
        <a:lstStyle/>
        <a:p>
          <a:endParaRPr lang="en-US"/>
        </a:p>
      </dgm:t>
    </dgm:pt>
    <dgm:pt modelId="{4960F7FB-C4ED-4761-9484-C868EE2CA5D8}" type="sibTrans" cxnId="{8EA684B7-844F-4D1A-913B-4AA924E72F75}">
      <dgm:prSet/>
      <dgm:spPr/>
      <dgm:t>
        <a:bodyPr/>
        <a:lstStyle/>
        <a:p>
          <a:endParaRPr lang="en-US"/>
        </a:p>
      </dgm:t>
    </dgm:pt>
    <dgm:pt modelId="{BF2881D7-900F-4C8E-9F09-9C05371A57B2}" type="pres">
      <dgm:prSet presAssocID="{1DBA91F1-7E8C-41C9-A838-D658A98417D5}" presName="linear" presStyleCnt="0">
        <dgm:presLayoutVars>
          <dgm:dir/>
          <dgm:animLvl val="lvl"/>
          <dgm:resizeHandles val="exact"/>
        </dgm:presLayoutVars>
      </dgm:prSet>
      <dgm:spPr/>
    </dgm:pt>
    <dgm:pt modelId="{9FB0A25D-1E70-42A1-9576-9E02D777FD4E}" type="pres">
      <dgm:prSet presAssocID="{9A97DD9A-212E-426A-9594-7FEEEC4E1E2E}" presName="parentLin" presStyleCnt="0"/>
      <dgm:spPr/>
    </dgm:pt>
    <dgm:pt modelId="{BE73E007-796D-4489-903F-12724FB5CC09}" type="pres">
      <dgm:prSet presAssocID="{9A97DD9A-212E-426A-9594-7FEEEC4E1E2E}" presName="parentLeftMargin" presStyleLbl="node1" presStyleIdx="0" presStyleCnt="1"/>
      <dgm:spPr/>
    </dgm:pt>
    <dgm:pt modelId="{31FF8910-63AB-4043-A89B-AB8E707B7A48}" type="pres">
      <dgm:prSet presAssocID="{9A97DD9A-212E-426A-9594-7FEEEC4E1E2E}" presName="parentText" presStyleLbl="node1" presStyleIdx="0" presStyleCnt="1" custLinFactNeighborX="2095" custLinFactNeighborY="2193">
        <dgm:presLayoutVars>
          <dgm:chMax val="0"/>
          <dgm:bulletEnabled val="1"/>
        </dgm:presLayoutVars>
      </dgm:prSet>
      <dgm:spPr/>
    </dgm:pt>
    <dgm:pt modelId="{7EB05BDB-5555-4796-8535-314A88387643}" type="pres">
      <dgm:prSet presAssocID="{9A97DD9A-212E-426A-9594-7FEEEC4E1E2E}" presName="negativeSpace" presStyleCnt="0"/>
      <dgm:spPr/>
    </dgm:pt>
    <dgm:pt modelId="{A3E10D09-1C38-4A24-82EE-5A6C623231D5}" type="pres">
      <dgm:prSet presAssocID="{9A97DD9A-212E-426A-9594-7FEEEC4E1E2E}" presName="childText" presStyleLbl="conFgAcc1" presStyleIdx="0" presStyleCnt="1" custScaleX="100000" custScaleY="121991" custLinFactNeighborY="7315">
        <dgm:presLayoutVars>
          <dgm:bulletEnabled val="1"/>
        </dgm:presLayoutVars>
      </dgm:prSet>
      <dgm:spPr/>
    </dgm:pt>
  </dgm:ptLst>
  <dgm:cxnLst>
    <dgm:cxn modelId="{DD33160A-812B-4609-9999-1AEB54494921}" type="presOf" srcId="{9A97DD9A-212E-426A-9594-7FEEEC4E1E2E}" destId="{BE73E007-796D-4489-903F-12724FB5CC09}" srcOrd="0" destOrd="0" presId="urn:microsoft.com/office/officeart/2005/8/layout/list1"/>
    <dgm:cxn modelId="{C51F5637-7445-45DA-AE67-2140D8DCA778}" type="presOf" srcId="{6F3E996A-0AA3-4EE3-B260-122F07FC63B9}" destId="{A3E10D09-1C38-4A24-82EE-5A6C623231D5}" srcOrd="0" destOrd="1" presId="urn:microsoft.com/office/officeart/2005/8/layout/list1"/>
    <dgm:cxn modelId="{E5CAFD82-66A9-45EC-9A06-C6501841BCB5}" type="presOf" srcId="{45D65E2E-57FB-46B9-A23E-155578272902}" destId="{A3E10D09-1C38-4A24-82EE-5A6C623231D5}" srcOrd="0" destOrd="0" presId="urn:microsoft.com/office/officeart/2005/8/layout/list1"/>
    <dgm:cxn modelId="{97F54785-09DC-41A6-A3BE-E40425E3AE7B}" type="presOf" srcId="{1DBA91F1-7E8C-41C9-A838-D658A98417D5}" destId="{BF2881D7-900F-4C8E-9F09-9C05371A57B2}" srcOrd="0" destOrd="0" presId="urn:microsoft.com/office/officeart/2005/8/layout/list1"/>
    <dgm:cxn modelId="{EB873A8C-8EA6-4733-8546-BA5A4DB16745}" type="presOf" srcId="{9A97DD9A-212E-426A-9594-7FEEEC4E1E2E}" destId="{31FF8910-63AB-4043-A89B-AB8E707B7A48}" srcOrd="1" destOrd="0" presId="urn:microsoft.com/office/officeart/2005/8/layout/list1"/>
    <dgm:cxn modelId="{8EA684B7-844F-4D1A-913B-4AA924E72F75}" srcId="{9A97DD9A-212E-426A-9594-7FEEEC4E1E2E}" destId="{6F3E996A-0AA3-4EE3-B260-122F07FC63B9}" srcOrd="1" destOrd="0" parTransId="{C5F8FC29-3CC2-48C8-A0BA-184301B9A503}" sibTransId="{4960F7FB-C4ED-4761-9484-C868EE2CA5D8}"/>
    <dgm:cxn modelId="{6EE1A5DD-79E9-4FC2-BFBE-DA7B4C71D980}" srcId="{1DBA91F1-7E8C-41C9-A838-D658A98417D5}" destId="{9A97DD9A-212E-426A-9594-7FEEEC4E1E2E}" srcOrd="0" destOrd="0" parTransId="{CFB8B198-74C4-4710-BA7C-5F16A52BB9D3}" sibTransId="{A822033B-D112-4812-B9AC-0AEDBC4B3389}"/>
    <dgm:cxn modelId="{FE68F8E0-776A-49A3-8850-D44015EFEFE4}" srcId="{9A97DD9A-212E-426A-9594-7FEEEC4E1E2E}" destId="{45D65E2E-57FB-46B9-A23E-155578272902}" srcOrd="0" destOrd="0" parTransId="{D504A610-38C8-4BDE-BB8B-E71AB9A63BD2}" sibTransId="{C35F0E74-D801-4FFD-B331-4EF428DDF3B5}"/>
    <dgm:cxn modelId="{75CF6746-D341-48CC-AC7A-8E28A3A34903}" type="presParOf" srcId="{BF2881D7-900F-4C8E-9F09-9C05371A57B2}" destId="{9FB0A25D-1E70-42A1-9576-9E02D777FD4E}" srcOrd="0" destOrd="0" presId="urn:microsoft.com/office/officeart/2005/8/layout/list1"/>
    <dgm:cxn modelId="{6008D119-B2B8-4210-90F1-3231FCCB360E}" type="presParOf" srcId="{9FB0A25D-1E70-42A1-9576-9E02D777FD4E}" destId="{BE73E007-796D-4489-903F-12724FB5CC09}" srcOrd="0" destOrd="0" presId="urn:microsoft.com/office/officeart/2005/8/layout/list1"/>
    <dgm:cxn modelId="{0D930E14-E5E7-4C18-993D-6C4629C49FFE}" type="presParOf" srcId="{9FB0A25D-1E70-42A1-9576-9E02D777FD4E}" destId="{31FF8910-63AB-4043-A89B-AB8E707B7A48}" srcOrd="1" destOrd="0" presId="urn:microsoft.com/office/officeart/2005/8/layout/list1"/>
    <dgm:cxn modelId="{2B48FCFF-0983-40D5-9E49-FBDD9260800D}" type="presParOf" srcId="{BF2881D7-900F-4C8E-9F09-9C05371A57B2}" destId="{7EB05BDB-5555-4796-8535-314A88387643}" srcOrd="1" destOrd="0" presId="urn:microsoft.com/office/officeart/2005/8/layout/list1"/>
    <dgm:cxn modelId="{CAC5FDEF-616A-43F2-AC6D-BE154E15F6A3}" type="presParOf" srcId="{BF2881D7-900F-4C8E-9F09-9C05371A57B2}" destId="{A3E10D09-1C38-4A24-82EE-5A6C623231D5}"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Distance between most similar instances = Distance between associated explanations.</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Instances/Explanations cluster in same ‘Fraud’/’Non-Fraud’ clusters.</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How many identical instances have identical explanations?</a:t>
          </a:r>
        </a:p>
        <a:p>
          <a:pPr marL="171450" lvl="1" indent="-171450" algn="l" defTabSz="800100">
            <a:lnSpc>
              <a:spcPct val="90000"/>
            </a:lnSpc>
            <a:spcBef>
              <a:spcPct val="0"/>
            </a:spcBef>
            <a:spcAft>
              <a:spcPct val="15000"/>
            </a:spcAft>
            <a:buChar char="•"/>
          </a:pPr>
          <a:r>
            <a:rPr lang="en-US" sz="1800" kern="1200" dirty="0"/>
            <a:t>Use distance to find most similar instances -- associated explanations are also closest in distance.</a:t>
          </a:r>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1: IDENTITY</a:t>
          </a:r>
        </a:p>
      </dsp:txBody>
      <dsp:txXfrm>
        <a:off x="395683" y="47311"/>
        <a:ext cx="5124539"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93831"/>
          <a:ext cx="7394882" cy="15309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Instances belonging to the same class have comparable explanations.</a:t>
          </a:r>
        </a:p>
        <a:p>
          <a:pPr marL="171450" lvl="1" indent="-171450" algn="l" defTabSz="800100">
            <a:lnSpc>
              <a:spcPct val="90000"/>
            </a:lnSpc>
            <a:spcBef>
              <a:spcPct val="0"/>
            </a:spcBef>
            <a:spcAft>
              <a:spcPct val="15000"/>
            </a:spcAft>
            <a:buChar char="•"/>
          </a:pPr>
          <a:r>
            <a:rPr lang="en-US" sz="1800" kern="1200" dirty="0"/>
            <a:t>Explanations cluster in correct ‘Fraud’/’Non-Fraud’ clusters, based on instance label.</a:t>
          </a:r>
        </a:p>
      </dsp:txBody>
      <dsp:txXfrm>
        <a:off x="0" y="293831"/>
        <a:ext cx="7394882" cy="1530900"/>
      </dsp:txXfrm>
    </dsp:sp>
    <dsp:sp modelId="{31FF8910-63AB-4043-A89B-AB8E707B7A48}">
      <dsp:nvSpPr>
        <dsp:cNvPr id="0" name=""/>
        <dsp:cNvSpPr/>
      </dsp:nvSpPr>
      <dsp:spPr>
        <a:xfrm>
          <a:off x="369744" y="14075"/>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2: STABILITY</a:t>
          </a:r>
        </a:p>
      </dsp:txBody>
      <dsp:txXfrm>
        <a:off x="395683" y="40014"/>
        <a:ext cx="5124539"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0075"/>
          <a:ext cx="7394882" cy="13041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Dissimilar instances must have dissimilar explanations.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755650">
            <a:lnSpc>
              <a:spcPct val="90000"/>
            </a:lnSpc>
            <a:spcBef>
              <a:spcPct val="0"/>
            </a:spcBef>
            <a:spcAft>
              <a:spcPct val="15000"/>
            </a:spcAft>
            <a:buChar char="•"/>
          </a:pPr>
          <a:endParaRPr lang="en-US" sz="1700" kern="1200" dirty="0"/>
        </a:p>
      </dsp:txBody>
      <dsp:txXfrm>
        <a:off x="0" y="280075"/>
        <a:ext cx="7394882" cy="1304100"/>
      </dsp:txXfrm>
    </dsp:sp>
    <dsp:sp modelId="{31FF8910-63AB-4043-A89B-AB8E707B7A48}">
      <dsp:nvSpPr>
        <dsp:cNvPr id="0" name=""/>
        <dsp:cNvSpPr/>
      </dsp:nvSpPr>
      <dsp:spPr>
        <a:xfrm>
          <a:off x="377490" y="18850"/>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3: SEPERABILITY</a:t>
          </a:r>
        </a:p>
      </dsp:txBody>
      <dsp:txXfrm>
        <a:off x="403429" y="44789"/>
        <a:ext cx="5124539" cy="4794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287052"/>
          <a:ext cx="7394882" cy="12757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more similar the instances, the closer their explanations are to each other.</a:t>
          </a:r>
        </a:p>
        <a:p>
          <a:pPr marL="171450" lvl="1" indent="-171450" algn="l" defTabSz="800100">
            <a:lnSpc>
              <a:spcPct val="90000"/>
            </a:lnSpc>
            <a:spcBef>
              <a:spcPct val="0"/>
            </a:spcBef>
            <a:spcAft>
              <a:spcPct val="15000"/>
            </a:spcAft>
            <a:buChar char="•"/>
          </a:pPr>
          <a:endParaRPr lang="en-US" sz="1800" kern="1200" dirty="0"/>
        </a:p>
      </dsp:txBody>
      <dsp:txXfrm>
        <a:off x="0" y="287052"/>
        <a:ext cx="7394882" cy="1275750"/>
      </dsp:txXfrm>
    </dsp:sp>
    <dsp:sp modelId="{31FF8910-63AB-4043-A89B-AB8E707B7A48}">
      <dsp:nvSpPr>
        <dsp:cNvPr id="0" name=""/>
        <dsp:cNvSpPr/>
      </dsp:nvSpPr>
      <dsp:spPr>
        <a:xfrm>
          <a:off x="369744" y="21372"/>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4: SIMILARITY</a:t>
          </a:r>
        </a:p>
      </dsp:txBody>
      <dsp:txXfrm>
        <a:off x="395683" y="47311"/>
        <a:ext cx="5124539"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10D09-1C38-4A24-82EE-5A6C623231D5}">
      <dsp:nvSpPr>
        <dsp:cNvPr id="0" name=""/>
        <dsp:cNvSpPr/>
      </dsp:nvSpPr>
      <dsp:spPr>
        <a:xfrm>
          <a:off x="0" y="304550"/>
          <a:ext cx="7394882" cy="1279624"/>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3925" tIns="374904" rIns="5739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Time taken to generate a set of explanations.</a:t>
          </a:r>
        </a:p>
        <a:p>
          <a:pPr marL="171450" lvl="1" indent="-171450" algn="l" defTabSz="800100">
            <a:lnSpc>
              <a:spcPct val="90000"/>
            </a:lnSpc>
            <a:spcBef>
              <a:spcPct val="0"/>
            </a:spcBef>
            <a:spcAft>
              <a:spcPct val="15000"/>
            </a:spcAft>
            <a:buChar char="•"/>
          </a:pPr>
          <a:r>
            <a:rPr lang="en-US" sz="1800" kern="1200" dirty="0"/>
            <a:t>Why included? Relevant metrics for commercial applications.</a:t>
          </a:r>
        </a:p>
      </dsp:txBody>
      <dsp:txXfrm>
        <a:off x="0" y="304550"/>
        <a:ext cx="7394882" cy="1279624"/>
      </dsp:txXfrm>
    </dsp:sp>
    <dsp:sp modelId="{31FF8910-63AB-4043-A89B-AB8E707B7A48}">
      <dsp:nvSpPr>
        <dsp:cNvPr id="0" name=""/>
        <dsp:cNvSpPr/>
      </dsp:nvSpPr>
      <dsp:spPr>
        <a:xfrm>
          <a:off x="377490" y="31088"/>
          <a:ext cx="5176417"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656" tIns="0" rIns="195656" bIns="0" numCol="1" spcCol="1270" anchor="ctr" anchorCtr="0">
          <a:noAutofit/>
        </a:bodyPr>
        <a:lstStyle/>
        <a:p>
          <a:pPr marL="0" lvl="0" indent="0" algn="l" defTabSz="800100">
            <a:lnSpc>
              <a:spcPct val="90000"/>
            </a:lnSpc>
            <a:spcBef>
              <a:spcPct val="0"/>
            </a:spcBef>
            <a:spcAft>
              <a:spcPct val="35000"/>
            </a:spcAft>
            <a:buNone/>
          </a:pPr>
          <a:r>
            <a:rPr lang="en-US" sz="1800" kern="1200" dirty="0"/>
            <a:t>Metric 5: COMPUTATIONAL EFFICIENCY</a:t>
          </a:r>
        </a:p>
      </dsp:txBody>
      <dsp:txXfrm>
        <a:off x="403429" y="57027"/>
        <a:ext cx="5124539"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7B24C0-E070-6054-D885-C46921B40A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14A49E2-4159-EB85-4AB7-13126471B9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35D37B86-91F6-436E-997B-36BC376DD3D0}" type="datetimeFigureOut">
              <a:rPr lang="en-US"/>
              <a:pPr>
                <a:defRPr/>
              </a:pPr>
              <a:t>3/4/2024</a:t>
            </a:fld>
            <a:endParaRPr lang="en-US"/>
          </a:p>
        </p:txBody>
      </p:sp>
      <p:sp>
        <p:nvSpPr>
          <p:cNvPr id="4" name="Footer Placeholder 3">
            <a:extLst>
              <a:ext uri="{FF2B5EF4-FFF2-40B4-BE49-F238E27FC236}">
                <a16:creationId xmlns:a16="http://schemas.microsoft.com/office/drawing/2014/main" id="{B0DA1371-9417-5054-CCBA-55DBE8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15AD71EC-7FC5-46AB-77A4-EA111F0D70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2BE94A8-17FD-4C4F-8182-0BE0B9D1689F}"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68415D-41DD-4D7B-EE03-6144BE4F2C2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ED2B3EF-1392-7932-0974-1810EE7BAA9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46DAC5AA-EF63-42A1-B8FF-0B2A0F32B7CD}" type="datetimeFigureOut">
              <a:rPr lang="en-US"/>
              <a:pPr>
                <a:defRPr/>
              </a:pPr>
              <a:t>3/4/2024</a:t>
            </a:fld>
            <a:endParaRPr lang="en-US"/>
          </a:p>
        </p:txBody>
      </p:sp>
      <p:sp>
        <p:nvSpPr>
          <p:cNvPr id="4" name="Slide Image Placeholder 3">
            <a:extLst>
              <a:ext uri="{FF2B5EF4-FFF2-40B4-BE49-F238E27FC236}">
                <a16:creationId xmlns:a16="http://schemas.microsoft.com/office/drawing/2014/main" id="{B4458FE2-C3B8-4B41-5578-DB83499EBBEF}"/>
              </a:ext>
            </a:extLst>
          </p:cNvPr>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A15C18C-9307-41D8-ABCD-9EC37CCE715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1F15039-7258-13E8-ECE9-BBBC2305CE6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0F2626F-D184-5B2E-83E8-86BEC8406A9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550B88D-0E89-41E6-B21C-D8706B181F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b="0" i="0" dirty="0" err="1">
                <a:solidFill>
                  <a:srgbClr val="0D0D0D"/>
                </a:solidFill>
                <a:effectLst/>
                <a:latin typeface="Söhne"/>
              </a:rPr>
              <a:t>SHapley</a:t>
            </a:r>
            <a:r>
              <a:rPr lang="en-GB" sz="4400" b="0" i="0" dirty="0">
                <a:solidFill>
                  <a:srgbClr val="0D0D0D"/>
                </a:solidFill>
                <a:effectLst/>
                <a:latin typeface="Söhne"/>
              </a:rPr>
              <a:t> Additive </a:t>
            </a:r>
            <a:r>
              <a:rPr lang="en-GB" sz="4400" b="0" i="0" dirty="0" err="1">
                <a:solidFill>
                  <a:srgbClr val="0D0D0D"/>
                </a:solidFill>
                <a:effectLst/>
                <a:latin typeface="Söhne"/>
              </a:rPr>
              <a:t>exPlanations</a:t>
            </a:r>
            <a:r>
              <a:rPr lang="en-GB" sz="4400" b="0" i="0" dirty="0">
                <a:solidFill>
                  <a:srgbClr val="0D0D0D"/>
                </a:solidFill>
                <a:effectLst/>
                <a:latin typeface="Söhne"/>
              </a:rPr>
              <a:t>, is like a detective that breaks down exactly how an AI model makes its decisions, showing us the contribution of each feature to the final verdict for individual predictions. It’s a bit like getting a detailed recipe of how a decision was cooked up, making the often mysterious AI thought process a lot more transparent and understandable.</a:t>
            </a:r>
            <a:endParaRPr lang="en-IE" sz="4400"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8</a:t>
            </a:fld>
            <a:endParaRPr lang="en-US"/>
          </a:p>
        </p:txBody>
      </p:sp>
    </p:spTree>
    <p:extLst>
      <p:ext uri="{BB962C8B-B14F-4D97-AF65-F5344CB8AC3E}">
        <p14:creationId xmlns:p14="http://schemas.microsoft.com/office/powerpoint/2010/main" val="314853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22</a:t>
            </a:fld>
            <a:endParaRPr lang="en-US"/>
          </a:p>
        </p:txBody>
      </p:sp>
    </p:spTree>
    <p:extLst>
      <p:ext uri="{BB962C8B-B14F-4D97-AF65-F5344CB8AC3E}">
        <p14:creationId xmlns:p14="http://schemas.microsoft.com/office/powerpoint/2010/main" val="264049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75EF2-303B-E3F0-A8BF-EE87799A9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FF75-5C1D-B961-204B-1EF23CFC8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890B5-DDAE-5564-22D6-1A700EDDAFA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Identity scores poorly for all XAI methods, with the exception of SHAP. This was arguably the most straightforward metric: similar instances should have similar explanations. However, the SHAP technique provides a score for all instance values, while the other methods generate explainers that cover only some instance attributes. This does not invalidate the use of this metric, but it is a key consideration when evaluating this research.       IDENTITY: </a:t>
            </a:r>
            <a:r>
              <a:rPr lang="en-US" dirty="0"/>
              <a:t>Distance between most similar instances = Distance between associated explanations.</a:t>
            </a:r>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ANCHORS is one of the methods that produces relatively sparse output (only one feature might be classified as an 'anchor' in the classification result). Thus, the explanations score relatively poorly in distinguishing themselves from each other (\</a:t>
            </a:r>
            <a:r>
              <a:rPr lang="en-GB" dirty="0" err="1"/>
              <a:t>textit</a:t>
            </a:r>
            <a:r>
              <a:rPr lang="en-GB" dirty="0"/>
              <a:t>{</a:t>
            </a:r>
            <a:r>
              <a:rPr lang="en-GB" dirty="0" err="1"/>
              <a:t>Seperability</a:t>
            </a:r>
            <a:r>
              <a:rPr lang="en-GB" dirty="0"/>
              <a:t>}).   SEPERABILITY: </a:t>
            </a:r>
            <a:r>
              <a:rPr lang="en-GB" sz="1200" dirty="0"/>
              <a:t>Dissimilar instances must have dissimilar explanations</a:t>
            </a:r>
            <a:endParaRPr lang="en-IE" dirty="0"/>
          </a:p>
          <a:p>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DiCE: The magnitude of counterfactual explanations for different individual instances can vary significantly. Hence, the DiCE method produces outputs where the Euclidean distance between separate explanations can be significant. This characteristic explains the higher DiCE score for \</a:t>
            </a:r>
            <a:r>
              <a:rPr lang="en-GB" dirty="0" err="1"/>
              <a:t>textit</a:t>
            </a:r>
            <a:r>
              <a:rPr lang="en-GB" dirty="0"/>
              <a:t>{Similarity}.      SIMILARITY: </a:t>
            </a:r>
            <a:r>
              <a:rPr lang="en-US" dirty="0"/>
              <a:t>The more similar the instances, the closer their explanations are to each other.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All custom metrics were designed and implemented to score a range of traits across the XAI methods. A poor score on one metric is often balanced by better performance on other metrics. The research appears to have applied a balanced assessment framework for use in these experiments.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lvl="0"/>
            <a:r>
              <a:rPr lang="en-GB" dirty="0"/>
              <a:t>STABILITY : </a:t>
            </a:r>
            <a:r>
              <a:rPr lang="en-US" sz="1200" dirty="0"/>
              <a:t>Instances belonging to the same class have comparable explanations? Instances/Explanations cluster in same ‘Fraud’/’Non-Fraud’ clusters.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IE" dirty="0"/>
              <a:t>   </a:t>
            </a:r>
          </a:p>
        </p:txBody>
      </p:sp>
      <p:sp>
        <p:nvSpPr>
          <p:cNvPr id="4" name="Slide Number Placeholder 3">
            <a:extLst>
              <a:ext uri="{FF2B5EF4-FFF2-40B4-BE49-F238E27FC236}">
                <a16:creationId xmlns:a16="http://schemas.microsoft.com/office/drawing/2014/main" id="{178EBC41-8A08-F58D-7FCD-44BAC83873C3}"/>
              </a:ext>
            </a:extLst>
          </p:cNvPr>
          <p:cNvSpPr>
            <a:spLocks noGrp="1"/>
          </p:cNvSpPr>
          <p:nvPr>
            <p:ph type="sldNum" sz="quarter" idx="5"/>
          </p:nvPr>
        </p:nvSpPr>
        <p:spPr/>
        <p:txBody>
          <a:bodyPr/>
          <a:lstStyle/>
          <a:p>
            <a:pPr>
              <a:defRPr/>
            </a:pPr>
            <a:fld id="{7550B88D-0E89-41E6-B21C-D8706B181F45}" type="slidenum">
              <a:rPr lang="en-US" smtClean="0"/>
              <a:pPr>
                <a:defRPr/>
              </a:pPr>
              <a:t>23</a:t>
            </a:fld>
            <a:endParaRPr lang="en-US"/>
          </a:p>
        </p:txBody>
      </p:sp>
    </p:spTree>
    <p:extLst>
      <p:ext uri="{BB962C8B-B14F-4D97-AF65-F5344CB8AC3E}">
        <p14:creationId xmlns:p14="http://schemas.microsoft.com/office/powerpoint/2010/main" val="2508935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E250-F30B-BB62-4625-B698AA096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71546-CC27-75F5-D6C0-BD8040C3E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42A1D-6191-B7AF-C771-766FDD67BA41}"/>
              </a:ext>
            </a:extLst>
          </p:cNvPr>
          <p:cNvSpPr>
            <a:spLocks noGrp="1"/>
          </p:cNvSpPr>
          <p:nvPr>
            <p:ph type="body" idx="1"/>
          </p:nvPr>
        </p:nvSpPr>
        <p:spPr/>
        <p:txBody>
          <a:bodyPr/>
          <a:lstStyle/>
          <a:p>
            <a:r>
              <a:rPr lang="en-GB" sz="6000" b="0" i="0" dirty="0">
                <a:solidFill>
                  <a:srgbClr val="0D0D0D"/>
                </a:solidFill>
                <a:effectLst/>
                <a:latin typeface="Söhne"/>
              </a:rPr>
              <a:t>LIME, or Local Interpretable Model-agnostic Explanations, acts like a translator, simplifying the complex language of AI decisions into something we can easily understand, focusing on one decision at a time. It creates a simpler model that approximates how the original, complex model behaves for individual predictions, giving us a peek into the black box to see what's influencing its choices.</a:t>
            </a:r>
          </a:p>
          <a:p>
            <a:endParaRPr lang="en-GB" sz="6000" b="0" i="0" dirty="0">
              <a:solidFill>
                <a:srgbClr val="0D0D0D"/>
              </a:solidFill>
              <a:effectLst/>
              <a:latin typeface="Söhne"/>
            </a:endParaRPr>
          </a:p>
          <a:p>
            <a:r>
              <a:rPr lang="en-GB" sz="6000" b="0" i="0" dirty="0">
                <a:solidFill>
                  <a:srgbClr val="0D0D0D"/>
                </a:solidFill>
                <a:effectLst/>
                <a:latin typeface="Söhne"/>
              </a:rPr>
              <a:t>LIME serves as a methodology for demystifying the decision-making processes of complex machine learning models on a case-by-case basis. It operates by approximating the original model's behaviour with a simpler, interpretable model around the vicinity of a particular instance, thereby providing insights into the contributions of different features towards the prediction outcome. This approach not only enhances transparency but also aids in validating the reliability and fairness of the model's predictions, crucial for academic research and practical applications in sensitive fields.</a:t>
            </a:r>
          </a:p>
          <a:p>
            <a:endParaRPr lang="en-GB" sz="6000" b="0" i="0" dirty="0">
              <a:solidFill>
                <a:srgbClr val="0D0D0D"/>
              </a:solidFill>
              <a:effectLst/>
              <a:latin typeface="Söhne"/>
            </a:endParaRPr>
          </a:p>
          <a:p>
            <a:r>
              <a:rPr lang="en-GB" sz="6000" b="0" i="0" dirty="0">
                <a:solidFill>
                  <a:srgbClr val="0D0D0D"/>
                </a:solidFill>
                <a:effectLst/>
                <a:latin typeface="Söhne"/>
              </a:rPr>
              <a:t>Think of SHAP and LIME as two friends who help you understand the mysterious decisions made by AI, but they go about it in slightly different ways. SHAP is like the friend who gives you the complete breakdown of every little contribution to the decision, based on game theory, ensuring fairness in how each feature's impact is calculated. On the other hand, LIME takes a more localized approach, creating simple, easy-to-understand models for specific predictions to show you what's happening under the hood. So, while SHAP gives you the big, detailed picture based on solid principles, LIME zooms in on individual cases with a simpler explanation model, making it super handy for spot checks.</a:t>
            </a:r>
            <a:endParaRPr lang="en-IE" sz="4400" dirty="0"/>
          </a:p>
        </p:txBody>
      </p:sp>
      <p:sp>
        <p:nvSpPr>
          <p:cNvPr id="4" name="Slide Number Placeholder 3">
            <a:extLst>
              <a:ext uri="{FF2B5EF4-FFF2-40B4-BE49-F238E27FC236}">
                <a16:creationId xmlns:a16="http://schemas.microsoft.com/office/drawing/2014/main" id="{0D4935F8-1663-3F30-9337-E40FD8F27C38}"/>
              </a:ext>
            </a:extLst>
          </p:cNvPr>
          <p:cNvSpPr>
            <a:spLocks noGrp="1"/>
          </p:cNvSpPr>
          <p:nvPr>
            <p:ph type="sldNum" sz="quarter" idx="5"/>
          </p:nvPr>
        </p:nvSpPr>
        <p:spPr/>
        <p:txBody>
          <a:bodyPr/>
          <a:lstStyle/>
          <a:p>
            <a:pPr>
              <a:defRPr/>
            </a:pPr>
            <a:fld id="{7550B88D-0E89-41E6-B21C-D8706B181F45}" type="slidenum">
              <a:rPr lang="en-US" smtClean="0"/>
              <a:pPr>
                <a:defRPr/>
              </a:pPr>
              <a:t>9</a:t>
            </a:fld>
            <a:endParaRPr lang="en-US"/>
          </a:p>
        </p:txBody>
      </p:sp>
    </p:spTree>
    <p:extLst>
      <p:ext uri="{BB962C8B-B14F-4D97-AF65-F5344CB8AC3E}">
        <p14:creationId xmlns:p14="http://schemas.microsoft.com/office/powerpoint/2010/main" val="290924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63A8F-1E74-DBC4-527D-6D4E79DB5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15C0E-391D-53BB-B9AC-F19A7E047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FF431-5C53-9877-9E12-D6B6D29EA424}"/>
              </a:ext>
            </a:extLst>
          </p:cNvPr>
          <p:cNvSpPr>
            <a:spLocks noGrp="1"/>
          </p:cNvSpPr>
          <p:nvPr>
            <p:ph type="body" idx="1"/>
          </p:nvPr>
        </p:nvSpPr>
        <p:spPr/>
        <p:txBody>
          <a:bodyPr/>
          <a:lstStyle/>
          <a:p>
            <a:r>
              <a:rPr lang="en-GB" sz="6000" b="0" i="0" dirty="0">
                <a:solidFill>
                  <a:srgbClr val="0D0D0D"/>
                </a:solidFill>
                <a:effectLst/>
                <a:latin typeface="Söhne"/>
              </a:rPr>
              <a:t>The ANCHOR method is like having a trusty guide that highlights the 'sure thing' reasons behind an AI's decision for a specific case, pinpointing the conditions under which the model's prediction would stay the same. It's as if you're getting a set of rules that, when followed, guarantee the AI will arrive at the same conclusion every time, offering a clear window into the model's reasoning in particular scenarios.</a:t>
            </a:r>
          </a:p>
          <a:p>
            <a:endParaRPr lang="en-GB" sz="6000" b="0" i="0" dirty="0">
              <a:solidFill>
                <a:srgbClr val="0D0D0D"/>
              </a:solidFill>
              <a:effectLst/>
              <a:latin typeface="Söhne"/>
            </a:endParaRPr>
          </a:p>
          <a:p>
            <a:r>
              <a:rPr lang="en-GB" sz="6000" b="0" i="0" dirty="0">
                <a:solidFill>
                  <a:srgbClr val="0D0D0D"/>
                </a:solidFill>
                <a:effectLst/>
                <a:latin typeface="Söhne"/>
              </a:rPr>
              <a:t>The ANCHOR method for explainable AI (XAI) generates explanations by identifying and presenting a set of conditions or features that, when present, reliably predict the outcome of a model's decision for a specific instance. This approach effectively delineates the "if-then" rules that are pivotal for the model’s prediction, ensuring a high degree of certainty and interpretability. By furnishing these anchors, the method facilitates a deeper understanding of the model's behaviour in localized contexts, offering insights into the deterministic aspects of its decision-making process.</a:t>
            </a:r>
          </a:p>
          <a:p>
            <a:endParaRPr lang="en-GB" sz="6000" b="0" i="0" dirty="0">
              <a:solidFill>
                <a:srgbClr val="0D0D0D"/>
              </a:solidFill>
              <a:effectLst/>
              <a:latin typeface="Söhne"/>
            </a:endParaRPr>
          </a:p>
          <a:p>
            <a:r>
              <a:rPr lang="en-GB" sz="6000" b="0" i="0" dirty="0">
                <a:solidFill>
                  <a:srgbClr val="0D0D0D"/>
                </a:solidFill>
                <a:effectLst/>
                <a:latin typeface="Söhne"/>
              </a:rPr>
              <a:t>In the context of credit card fraud detection, an "Anchor" could be a specific set of transaction characteristics that, when present, almost always indicate a fraudulent transaction according to the model. For example, an Anchor might be: "If a transaction is over $2000, occurs in a foreign country, and happens between 2 AM and 5 AM local time of the cardholder, then it is flagged as fraud." This rule acts as a clear explanation, showing under what conditions the model is confident in predicting fraud, providing transparency into the decision-making process.</a:t>
            </a:r>
            <a:endParaRPr lang="en-IE" sz="4400" dirty="0"/>
          </a:p>
        </p:txBody>
      </p:sp>
      <p:sp>
        <p:nvSpPr>
          <p:cNvPr id="4" name="Slide Number Placeholder 3">
            <a:extLst>
              <a:ext uri="{FF2B5EF4-FFF2-40B4-BE49-F238E27FC236}">
                <a16:creationId xmlns:a16="http://schemas.microsoft.com/office/drawing/2014/main" id="{CB15279E-9D32-B31C-1E77-DD65FE4BF63A}"/>
              </a:ext>
            </a:extLst>
          </p:cNvPr>
          <p:cNvSpPr>
            <a:spLocks noGrp="1"/>
          </p:cNvSpPr>
          <p:nvPr>
            <p:ph type="sldNum" sz="quarter" idx="5"/>
          </p:nvPr>
        </p:nvSpPr>
        <p:spPr/>
        <p:txBody>
          <a:bodyPr/>
          <a:lstStyle/>
          <a:p>
            <a:pPr>
              <a:defRPr/>
            </a:pPr>
            <a:fld id="{7550B88D-0E89-41E6-B21C-D8706B181F45}" type="slidenum">
              <a:rPr lang="en-US" smtClean="0"/>
              <a:pPr>
                <a:defRPr/>
              </a:pPr>
              <a:t>10</a:t>
            </a:fld>
            <a:endParaRPr lang="en-US"/>
          </a:p>
        </p:txBody>
      </p:sp>
    </p:spTree>
    <p:extLst>
      <p:ext uri="{BB962C8B-B14F-4D97-AF65-F5344CB8AC3E}">
        <p14:creationId xmlns:p14="http://schemas.microsoft.com/office/powerpoint/2010/main" val="1989846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42F0-EBCF-7F99-099D-94DC936B2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86E1B-98D5-0D48-1E2B-BA7F0C9A5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ADD37-BEE0-EB3D-8F69-477EE135D17F}"/>
              </a:ext>
            </a:extLst>
          </p:cNvPr>
          <p:cNvSpPr>
            <a:spLocks noGrp="1"/>
          </p:cNvSpPr>
          <p:nvPr>
            <p:ph type="body" idx="1"/>
          </p:nvPr>
        </p:nvSpPr>
        <p:spPr/>
        <p:txBody>
          <a:bodyPr/>
          <a:lstStyle/>
          <a:p>
            <a:r>
              <a:rPr lang="en-GB" sz="6000" b="0" i="0" dirty="0">
                <a:solidFill>
                  <a:srgbClr val="0D0D0D"/>
                </a:solidFill>
                <a:effectLst/>
                <a:latin typeface="Söhne"/>
              </a:rPr>
              <a:t>DiCE, standing for Diverse Counterfactual Explanations, is like a creative friend who helps you understand AI decisions by showing you alternative scenarios. It answers the question, "What could have been changed in the input data to get a different outcome?" by generating examples that are close to the original data but would lead to a different decision, making it easier to grasp how and why the model arrives at its conclusions.</a:t>
            </a:r>
          </a:p>
          <a:p>
            <a:endParaRPr lang="en-GB" sz="6000" b="0" i="0" dirty="0">
              <a:solidFill>
                <a:srgbClr val="0D0D0D"/>
              </a:solidFill>
              <a:effectLst/>
              <a:latin typeface="Söhne"/>
            </a:endParaRPr>
          </a:p>
          <a:p>
            <a:r>
              <a:rPr lang="en-GB" sz="6000" b="0" i="0" dirty="0">
                <a:solidFill>
                  <a:srgbClr val="0D0D0D"/>
                </a:solidFill>
                <a:effectLst/>
                <a:latin typeface="Söhne"/>
              </a:rPr>
              <a:t>DiCE is a method in the realm of explainable AI (XAI) that facilitates understanding of model decisions by generating counterfactual instances. These instances represent minimal changes needed to alter the outcome of a prediction, thereby providing insights into the specific conditions under which the model's decision would change. By offering a set of diverse counterfactuals, DiCE helps in comprehensively exploring the decision space around a particular prediction, enhancing the interpretability of complex machine learning models through a clear illustration of the causal relationships within the data.</a:t>
            </a:r>
          </a:p>
          <a:p>
            <a:endParaRPr lang="en-GB" sz="6000" b="0" i="0" dirty="0">
              <a:solidFill>
                <a:srgbClr val="0D0D0D"/>
              </a:solidFill>
              <a:effectLst/>
              <a:latin typeface="Söhne"/>
            </a:endParaRPr>
          </a:p>
          <a:p>
            <a:r>
              <a:rPr lang="en-GB" sz="6000" b="0" i="0" dirty="0">
                <a:solidFill>
                  <a:srgbClr val="0D0D0D"/>
                </a:solidFill>
                <a:effectLst/>
                <a:latin typeface="Söhne"/>
              </a:rPr>
              <a:t>In the domain of credit card fraud detection, a DiCE counterfactual explanation might illustrate a scenario like this: Suppose a transaction is flagged as fraudulent by the model. A DiCE counterfactual could then provide an example where, if the transaction amount were lower (say, under $100 instead of over $500), occurred at a different time (e.g., midday instead of late at night), and was made at a location where the cardholder frequently shops, the model would not have flagged it as fraud. This counterfactual explanation helps to understand the specific conditions under which a transaction is considered suspicious by the model, offering clear insights into how changing certain features of the transaction could lead to a different outcome.</a:t>
            </a:r>
            <a:endParaRPr lang="en-IE" sz="4400" dirty="0"/>
          </a:p>
        </p:txBody>
      </p:sp>
      <p:sp>
        <p:nvSpPr>
          <p:cNvPr id="4" name="Slide Number Placeholder 3">
            <a:extLst>
              <a:ext uri="{FF2B5EF4-FFF2-40B4-BE49-F238E27FC236}">
                <a16:creationId xmlns:a16="http://schemas.microsoft.com/office/drawing/2014/main" id="{133F0332-1FAF-94C1-752E-BA4A7D61F148}"/>
              </a:ext>
            </a:extLst>
          </p:cNvPr>
          <p:cNvSpPr>
            <a:spLocks noGrp="1"/>
          </p:cNvSpPr>
          <p:nvPr>
            <p:ph type="sldNum" sz="quarter" idx="5"/>
          </p:nvPr>
        </p:nvSpPr>
        <p:spPr/>
        <p:txBody>
          <a:bodyPr/>
          <a:lstStyle/>
          <a:p>
            <a:pPr>
              <a:defRPr/>
            </a:pPr>
            <a:fld id="{7550B88D-0E89-41E6-B21C-D8706B181F45}" type="slidenum">
              <a:rPr lang="en-US" smtClean="0"/>
              <a:pPr>
                <a:defRPr/>
              </a:pPr>
              <a:t>11</a:t>
            </a:fld>
            <a:endParaRPr lang="en-US"/>
          </a:p>
        </p:txBody>
      </p:sp>
    </p:spTree>
    <p:extLst>
      <p:ext uri="{BB962C8B-B14F-4D97-AF65-F5344CB8AC3E}">
        <p14:creationId xmlns:p14="http://schemas.microsoft.com/office/powerpoint/2010/main" val="422571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13</a:t>
            </a:fld>
            <a:endParaRPr lang="en-US"/>
          </a:p>
        </p:txBody>
      </p:sp>
    </p:spTree>
    <p:extLst>
      <p:ext uri="{BB962C8B-B14F-4D97-AF65-F5344CB8AC3E}">
        <p14:creationId xmlns:p14="http://schemas.microsoft.com/office/powerpoint/2010/main" val="91946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AC6C-60D6-A1C7-076D-F0631F985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E1D71-5F0F-BC0C-4308-ADE7B1FEC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92C70-3181-D7E0-C656-CAF949761250}"/>
              </a:ext>
            </a:extLst>
          </p:cNvPr>
          <p:cNvSpPr>
            <a:spLocks noGrp="1"/>
          </p:cNvSpPr>
          <p:nvPr>
            <p:ph type="body" idx="1"/>
          </p:nvPr>
        </p:nvSpPr>
        <p:spPr/>
        <p:txBody>
          <a:bodyPr/>
          <a:lstStyle/>
          <a:p>
            <a:pPr algn="l"/>
            <a:r>
              <a:rPr lang="en-IE" sz="1800" b="1" i="0" u="none" strike="noStrike" baseline="0" dirty="0">
                <a:latin typeface="STIXTwoText-Bold"/>
              </a:rPr>
              <a:t>Interpretability in healthcare: A comparative </a:t>
            </a:r>
            <a:r>
              <a:rPr lang="en-GB" sz="1800" b="1" i="0" u="none" strike="noStrike" baseline="0" dirty="0">
                <a:latin typeface="STIXTwoText-Bold"/>
              </a:rPr>
              <a:t>study of local machine learning </a:t>
            </a:r>
            <a:r>
              <a:rPr lang="en-IE" sz="1800" b="1" i="0" u="none" strike="noStrike" baseline="0" dirty="0">
                <a:latin typeface="STIXTwoText-Bold"/>
              </a:rPr>
              <a:t>interpretability techniques  --  Radwa ElShawi1 Youssef Sherif1 Mouaz Al-Mallah2 Sherif Sakr1</a:t>
            </a:r>
            <a:endParaRPr lang="en-GB" dirty="0"/>
          </a:p>
          <a:p>
            <a:endParaRPr lang="en-GB" dirty="0"/>
          </a:p>
          <a:p>
            <a:r>
              <a:rPr lang="en-GB" dirty="0"/>
              <a:t>For every two instances in the testing data, if the distance between features is equal to zero, then the distance between the explanations should be equal to zero.</a:t>
            </a:r>
          </a:p>
          <a:p>
            <a:endParaRPr lang="en-GB" dirty="0"/>
          </a:p>
          <a:p>
            <a:r>
              <a:rPr lang="en-GB" dirty="0"/>
              <a:t>- Start with first instance in test data</a:t>
            </a:r>
          </a:p>
          <a:p>
            <a:r>
              <a:rPr lang="en-GB" dirty="0"/>
              <a:t>- Search all other instances in test data and calculate distance from first instance (feature distance)</a:t>
            </a:r>
          </a:p>
          <a:p>
            <a:r>
              <a:rPr lang="en-GB" dirty="0"/>
              <a:t>- Select closest other instance to first instance, </a:t>
            </a:r>
            <a:r>
              <a:rPr lang="en-GB" dirty="0" err="1"/>
              <a:t>i</a:t>
            </a:r>
            <a:endParaRPr lang="en-GB" dirty="0"/>
          </a:p>
          <a:p>
            <a:r>
              <a:rPr lang="en-GB" dirty="0"/>
              <a:t>- Generate explanations for all instances in test data</a:t>
            </a:r>
          </a:p>
          <a:p>
            <a:r>
              <a:rPr lang="en-GB" dirty="0"/>
              <a:t>- Calculate distance of first instance explanations from explanations in all other instances</a:t>
            </a:r>
          </a:p>
          <a:p>
            <a:r>
              <a:rPr lang="en-GB" dirty="0"/>
              <a:t>- Select closest other instance to first instance (explanation distance), t</a:t>
            </a:r>
          </a:p>
          <a:p>
            <a:r>
              <a:rPr lang="en-GB" dirty="0"/>
              <a:t>- Generate success if instance id (</a:t>
            </a:r>
            <a:r>
              <a:rPr lang="en-GB" dirty="0" err="1"/>
              <a:t>i</a:t>
            </a:r>
            <a:r>
              <a:rPr lang="en-GB" dirty="0"/>
              <a:t>) = instance id (t)</a:t>
            </a:r>
          </a:p>
          <a:p>
            <a:r>
              <a:rPr lang="en-GB" dirty="0"/>
              <a:t>- Drop first instance from test data</a:t>
            </a:r>
          </a:p>
          <a:p>
            <a:endParaRPr lang="en-GB" dirty="0"/>
          </a:p>
          <a:p>
            <a:endParaRPr lang="en-IE" dirty="0"/>
          </a:p>
        </p:txBody>
      </p:sp>
      <p:sp>
        <p:nvSpPr>
          <p:cNvPr id="4" name="Slide Number Placeholder 3">
            <a:extLst>
              <a:ext uri="{FF2B5EF4-FFF2-40B4-BE49-F238E27FC236}">
                <a16:creationId xmlns:a16="http://schemas.microsoft.com/office/drawing/2014/main" id="{BE46A312-62A9-095D-A0F0-54B23CF4E95D}"/>
              </a:ext>
            </a:extLst>
          </p:cNvPr>
          <p:cNvSpPr>
            <a:spLocks noGrp="1"/>
          </p:cNvSpPr>
          <p:nvPr>
            <p:ph type="sldNum" sz="quarter" idx="5"/>
          </p:nvPr>
        </p:nvSpPr>
        <p:spPr/>
        <p:txBody>
          <a:bodyPr/>
          <a:lstStyle/>
          <a:p>
            <a:pPr>
              <a:defRPr/>
            </a:pPr>
            <a:fld id="{7550B88D-0E89-41E6-B21C-D8706B181F45}" type="slidenum">
              <a:rPr lang="en-US" smtClean="0"/>
              <a:pPr>
                <a:defRPr/>
              </a:pPr>
              <a:t>14</a:t>
            </a:fld>
            <a:endParaRPr lang="en-US"/>
          </a:p>
        </p:txBody>
      </p:sp>
    </p:spTree>
    <p:extLst>
      <p:ext uri="{BB962C8B-B14F-4D97-AF65-F5344CB8AC3E}">
        <p14:creationId xmlns:p14="http://schemas.microsoft.com/office/powerpoint/2010/main" val="140006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7A85B-C4B8-98B8-0334-C66F4B083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BD5D9-95A1-0E46-8FD9-6E0616422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CC44B-F67B-72C6-6579-4B82F7543AD1}"/>
              </a:ext>
            </a:extLst>
          </p:cNvPr>
          <p:cNvSpPr>
            <a:spLocks noGrp="1"/>
          </p:cNvSpPr>
          <p:nvPr>
            <p:ph type="body" idx="1"/>
          </p:nvPr>
        </p:nvSpPr>
        <p:spPr/>
        <p:txBody>
          <a:bodyPr/>
          <a:lstStyle/>
          <a:p>
            <a:pPr algn="l"/>
            <a:r>
              <a:rPr lang="en-GB" sz="1800" b="0" i="1" u="none" strike="noStrike" baseline="0" dirty="0">
                <a:latin typeface="STIXTwoText-Italic"/>
              </a:rPr>
              <a:t>Stability</a:t>
            </a:r>
            <a:r>
              <a:rPr lang="en-GB" sz="1800" b="0" i="0" u="none" strike="noStrike" baseline="0" dirty="0">
                <a:latin typeface="STIXTwoText"/>
              </a:rPr>
              <a:t>: This metric states that instances belong to the same class must have comparable </a:t>
            </a:r>
            <a:r>
              <a:rPr lang="en-IE" sz="1800" b="0" i="0" u="none" strike="noStrike" baseline="0" dirty="0">
                <a:latin typeface="STIXTwoText"/>
              </a:rPr>
              <a:t>explanations.</a:t>
            </a:r>
          </a:p>
          <a:p>
            <a:pPr algn="l"/>
            <a:endParaRPr lang="en-IE" sz="1800" b="0" i="0" u="none" strike="noStrike" baseline="0" dirty="0">
              <a:latin typeface="STIXTwoText"/>
            </a:endParaRPr>
          </a:p>
          <a:p>
            <a:pPr algn="l"/>
            <a:r>
              <a:rPr lang="en-GB" sz="1800" b="0" i="0" u="none" strike="noStrike" baseline="0" dirty="0">
                <a:latin typeface="STIXTwoText"/>
              </a:rPr>
              <a:t>Measuring the </a:t>
            </a:r>
            <a:r>
              <a:rPr lang="en-GB" sz="1800" b="0" i="0" u="none" strike="noStrike" baseline="0" dirty="0">
                <a:latin typeface="CourierStd"/>
              </a:rPr>
              <a:t>stability </a:t>
            </a:r>
            <a:r>
              <a:rPr lang="en-GB" sz="1800" b="0" i="0" u="none" strike="noStrike" baseline="0" dirty="0">
                <a:latin typeface="STIXTwoText"/>
              </a:rPr>
              <a:t>metric is done by clustering the explanations of all instances in the testing data set using </a:t>
            </a:r>
            <a:r>
              <a:rPr lang="en-GB" sz="1800" b="0" i="0" u="none" strike="noStrike" baseline="0" dirty="0">
                <a:latin typeface="CourierStd"/>
              </a:rPr>
              <a:t>K-means </a:t>
            </a:r>
            <a:r>
              <a:rPr lang="en-GB" sz="1800" b="0" i="0" u="none" strike="noStrike" baseline="0" dirty="0">
                <a:latin typeface="STIXTwoText"/>
              </a:rPr>
              <a:t>clustering algorithm such that the number of clusters equals to the number of labels of the data set. For each</a:t>
            </a:r>
          </a:p>
          <a:p>
            <a:pPr algn="l"/>
            <a:r>
              <a:rPr lang="en-GB" sz="1800" b="0" i="0" u="none" strike="noStrike" baseline="0" dirty="0">
                <a:latin typeface="STIXTwoText"/>
              </a:rPr>
              <a:t>instance in the testing data set, we compare the cluster label assigned to its explanation after clustering with the instance’s predicted class label and if they match then this explanation satisfies </a:t>
            </a:r>
            <a:r>
              <a:rPr lang="en-IE" sz="1800" b="0" i="0" u="none" strike="noStrike" baseline="0" dirty="0">
                <a:latin typeface="STIXTwoText"/>
              </a:rPr>
              <a:t>the stability metric.</a:t>
            </a:r>
          </a:p>
          <a:p>
            <a:pPr algn="l"/>
            <a:endParaRPr lang="en-IE" sz="1800" b="0" i="0" u="none" strike="noStrike" baseline="0" dirty="0">
              <a:latin typeface="STIXTwoText"/>
            </a:endParaRPr>
          </a:p>
          <a:p>
            <a:pPr algn="l"/>
            <a:r>
              <a:rPr lang="en-GB" sz="1800" b="0" i="0" u="none" strike="noStrike" baseline="0" dirty="0">
                <a:latin typeface="STIXTwoText"/>
              </a:rPr>
              <a:t>K-means clustering is applied to the explanations for each instance in the test data. Measure the number of explanations in both clusters (fraud/non-fraud) that match the predicted class. </a:t>
            </a:r>
            <a:endParaRPr lang="en-IE" sz="1800" b="0" i="0" u="none" strike="noStrike" baseline="0" dirty="0">
              <a:latin typeface="STIXTwoText"/>
            </a:endParaRPr>
          </a:p>
        </p:txBody>
      </p:sp>
      <p:sp>
        <p:nvSpPr>
          <p:cNvPr id="4" name="Slide Number Placeholder 3">
            <a:extLst>
              <a:ext uri="{FF2B5EF4-FFF2-40B4-BE49-F238E27FC236}">
                <a16:creationId xmlns:a16="http://schemas.microsoft.com/office/drawing/2014/main" id="{882804D6-2C7B-4D34-1CB5-F54080D05E2A}"/>
              </a:ext>
            </a:extLst>
          </p:cNvPr>
          <p:cNvSpPr>
            <a:spLocks noGrp="1"/>
          </p:cNvSpPr>
          <p:nvPr>
            <p:ph type="sldNum" sz="quarter" idx="5"/>
          </p:nvPr>
        </p:nvSpPr>
        <p:spPr/>
        <p:txBody>
          <a:bodyPr/>
          <a:lstStyle/>
          <a:p>
            <a:pPr>
              <a:defRPr/>
            </a:pPr>
            <a:fld id="{7550B88D-0E89-41E6-B21C-D8706B181F45}" type="slidenum">
              <a:rPr lang="en-US" smtClean="0"/>
              <a:pPr>
                <a:defRPr/>
              </a:pPr>
              <a:t>15</a:t>
            </a:fld>
            <a:endParaRPr lang="en-US"/>
          </a:p>
        </p:txBody>
      </p:sp>
    </p:spTree>
    <p:extLst>
      <p:ext uri="{BB962C8B-B14F-4D97-AF65-F5344CB8AC3E}">
        <p14:creationId xmlns:p14="http://schemas.microsoft.com/office/powerpoint/2010/main" val="2321526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A4AB2-A9C9-A78E-DB44-E37C46095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55CCB-BDB3-4FEC-FDA8-DCC6E70D6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158808-082F-00AF-4BCE-63E2DD3C229B}"/>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EFA4E22E-FF73-BA3D-3FFD-FF31D82C798F}"/>
              </a:ext>
            </a:extLst>
          </p:cNvPr>
          <p:cNvSpPr>
            <a:spLocks noGrp="1"/>
          </p:cNvSpPr>
          <p:nvPr>
            <p:ph type="sldNum" sz="quarter" idx="5"/>
          </p:nvPr>
        </p:nvSpPr>
        <p:spPr/>
        <p:txBody>
          <a:bodyPr/>
          <a:lstStyle/>
          <a:p>
            <a:pPr>
              <a:defRPr/>
            </a:pPr>
            <a:fld id="{7550B88D-0E89-41E6-B21C-D8706B181F45}" type="slidenum">
              <a:rPr lang="en-US" smtClean="0"/>
              <a:pPr>
                <a:defRPr/>
              </a:pPr>
              <a:t>16</a:t>
            </a:fld>
            <a:endParaRPr lang="en-US"/>
          </a:p>
        </p:txBody>
      </p:sp>
    </p:spTree>
    <p:extLst>
      <p:ext uri="{BB962C8B-B14F-4D97-AF65-F5344CB8AC3E}">
        <p14:creationId xmlns:p14="http://schemas.microsoft.com/office/powerpoint/2010/main" val="2148658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a:defRPr/>
            </a:pPr>
            <a:fld id="{7550B88D-0E89-41E6-B21C-D8706B181F45}" type="slidenum">
              <a:rPr lang="en-US" smtClean="0"/>
              <a:pPr>
                <a:defRPr/>
              </a:pPr>
              <a:t>20</a:t>
            </a:fld>
            <a:endParaRPr lang="en-US"/>
          </a:p>
        </p:txBody>
      </p:sp>
    </p:spTree>
    <p:extLst>
      <p:ext uri="{BB962C8B-B14F-4D97-AF65-F5344CB8AC3E}">
        <p14:creationId xmlns:p14="http://schemas.microsoft.com/office/powerpoint/2010/main" val="250878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0754F6-046F-9BA6-9463-AB01FC61C6B2}"/>
              </a:ext>
            </a:extLst>
          </p:cNvPr>
          <p:cNvCxnSpPr/>
          <p:nvPr/>
        </p:nvCxnSpPr>
        <p:spPr>
          <a:xfrm>
            <a:off x="1658938" y="4783138"/>
            <a:ext cx="56546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id="{358731CD-97B8-DB1A-1B4B-80902C768393}"/>
              </a:ext>
            </a:extLst>
          </p:cNvPr>
          <p:cNvGrpSpPr>
            <a:grpSpLocks/>
          </p:cNvGrpSpPr>
          <p:nvPr userDrawn="1"/>
        </p:nvGrpSpPr>
        <p:grpSpPr bwMode="auto">
          <a:xfrm>
            <a:off x="7923213" y="0"/>
            <a:ext cx="4265612" cy="6858000"/>
            <a:chOff x="7923213" y="0"/>
            <a:chExt cx="4265612" cy="6858000"/>
          </a:xfrm>
        </p:grpSpPr>
        <p:pic>
          <p:nvPicPr>
            <p:cNvPr id="6" name="Picture 10">
              <a:extLst>
                <a:ext uri="{FF2B5EF4-FFF2-40B4-BE49-F238E27FC236}">
                  <a16:creationId xmlns:a16="http://schemas.microsoft.com/office/drawing/2014/main" id="{1F445ABB-1127-AAC7-97EB-9EB7935C6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213" y="0"/>
              <a:ext cx="42656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620E1F4-E51B-71FB-27DD-D8272FE119E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sp>
        <p:nvSpPr>
          <p:cNvPr id="2" name="Title 1"/>
          <p:cNvSpPr>
            <a:spLocks noGrp="1"/>
          </p:cNvSpPr>
          <p:nvPr>
            <p:ph type="ctrTitle"/>
          </p:nvPr>
        </p:nvSpPr>
        <p:spPr>
          <a:xfrm>
            <a:off x="1520824" y="1600200"/>
            <a:ext cx="5945188" cy="3048000"/>
          </a:xfrm>
        </p:spPr>
        <p:txBody>
          <a:bodyPr>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0412635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Footer Placeholder 4">
            <a:extLst>
              <a:ext uri="{FF2B5EF4-FFF2-40B4-BE49-F238E27FC236}">
                <a16:creationId xmlns:a16="http://schemas.microsoft.com/office/drawing/2014/main" id="{2A20167A-0B8D-EC4B-D70F-7C9AAB58E466}"/>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3">
            <a:extLst>
              <a:ext uri="{FF2B5EF4-FFF2-40B4-BE49-F238E27FC236}">
                <a16:creationId xmlns:a16="http://schemas.microsoft.com/office/drawing/2014/main" id="{25105EEF-7E2F-5CD0-F00B-E608C1E87CEB}"/>
              </a:ext>
            </a:extLst>
          </p:cNvPr>
          <p:cNvSpPr>
            <a:spLocks noGrp="1"/>
          </p:cNvSpPr>
          <p:nvPr>
            <p:ph type="dt" sz="half" idx="11"/>
          </p:nvPr>
        </p:nvSpPr>
        <p:spPr/>
        <p:txBody>
          <a:bodyPr/>
          <a:lstStyle>
            <a:lvl1pPr>
              <a:defRPr/>
            </a:lvl1pPr>
          </a:lstStyle>
          <a:p>
            <a:pPr>
              <a:defRPr/>
            </a:pPr>
            <a:fld id="{C936DFC0-86A8-436B-8D36-06128A8567B2}" type="datetimeFigureOut">
              <a:rPr lang="en-US"/>
              <a:pPr>
                <a:defRPr/>
              </a:pPr>
              <a:t>3/4/2024</a:t>
            </a:fld>
            <a:endParaRPr/>
          </a:p>
        </p:txBody>
      </p:sp>
      <p:sp>
        <p:nvSpPr>
          <p:cNvPr id="6" name="Slide Number Placeholder 5">
            <a:extLst>
              <a:ext uri="{FF2B5EF4-FFF2-40B4-BE49-F238E27FC236}">
                <a16:creationId xmlns:a16="http://schemas.microsoft.com/office/drawing/2014/main" id="{57269F23-E0E3-9CCE-94B6-C44CB77CEF8C}"/>
              </a:ext>
            </a:extLst>
          </p:cNvPr>
          <p:cNvSpPr>
            <a:spLocks noGrp="1"/>
          </p:cNvSpPr>
          <p:nvPr>
            <p:ph type="sldNum" sz="quarter" idx="12"/>
          </p:nvPr>
        </p:nvSpPr>
        <p:spPr/>
        <p:txBody>
          <a:bodyPr/>
          <a:lstStyle>
            <a:lvl1pPr>
              <a:defRPr/>
            </a:lvl1pPr>
          </a:lstStyle>
          <a:p>
            <a:pPr>
              <a:defRPr/>
            </a:pPr>
            <a:fld id="{BB82B686-2DEA-45DC-89C1-4B8E49F7F3F7}" type="slidenum">
              <a:rPr/>
              <a:pPr>
                <a:defRPr/>
              </a:pPr>
              <a:t>‹#›</a:t>
            </a:fld>
            <a:endParaRPr/>
          </a:p>
        </p:txBody>
      </p:sp>
    </p:spTree>
    <p:extLst>
      <p:ext uri="{BB962C8B-B14F-4D97-AF65-F5344CB8AC3E}">
        <p14:creationId xmlns:p14="http://schemas.microsoft.com/office/powerpoint/2010/main" val="22167550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98AB6D3-4DD6-3A41-8955-28AF5CEE7BC0}"/>
              </a:ext>
            </a:extLst>
          </p:cNvPr>
          <p:cNvCxnSpPr/>
          <p:nvPr/>
        </p:nvCxnSpPr>
        <p:spPr>
          <a:xfrm>
            <a:off x="937101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76CDC362-0676-B2FB-4A46-BAA5CCEB2E67}"/>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B804E80C-29E8-A803-E191-553FFBA2F024}"/>
              </a:ext>
            </a:extLst>
          </p:cNvPr>
          <p:cNvSpPr>
            <a:spLocks noGrp="1"/>
          </p:cNvSpPr>
          <p:nvPr>
            <p:ph type="dt" sz="half" idx="11"/>
          </p:nvPr>
        </p:nvSpPr>
        <p:spPr/>
        <p:txBody>
          <a:bodyPr/>
          <a:lstStyle>
            <a:lvl1pPr>
              <a:defRPr/>
            </a:lvl1pPr>
          </a:lstStyle>
          <a:p>
            <a:pPr>
              <a:defRPr/>
            </a:pPr>
            <a:fld id="{4153BF3E-E4CC-4CBA-8DCF-ED26648595A0}" type="datetimeFigureOut">
              <a:rPr lang="en-US"/>
              <a:pPr>
                <a:defRPr/>
              </a:pPr>
              <a:t>3/4/2024</a:t>
            </a:fld>
            <a:endParaRPr/>
          </a:p>
        </p:txBody>
      </p:sp>
      <p:sp>
        <p:nvSpPr>
          <p:cNvPr id="7" name="Slide Number Placeholder 5">
            <a:extLst>
              <a:ext uri="{FF2B5EF4-FFF2-40B4-BE49-F238E27FC236}">
                <a16:creationId xmlns:a16="http://schemas.microsoft.com/office/drawing/2014/main" id="{F306C241-2C5D-5C21-8C85-88DB51ACE4F6}"/>
              </a:ext>
            </a:extLst>
          </p:cNvPr>
          <p:cNvSpPr>
            <a:spLocks noGrp="1"/>
          </p:cNvSpPr>
          <p:nvPr>
            <p:ph type="sldNum" sz="quarter" idx="12"/>
          </p:nvPr>
        </p:nvSpPr>
        <p:spPr/>
        <p:txBody>
          <a:bodyPr/>
          <a:lstStyle>
            <a:lvl1pPr>
              <a:defRPr/>
            </a:lvl1pPr>
          </a:lstStyle>
          <a:p>
            <a:pPr>
              <a:defRPr/>
            </a:pPr>
            <a:fld id="{A868CC9E-E834-4D01-8C09-5AC4ED461011}" type="slidenum">
              <a:rPr/>
              <a:pPr>
                <a:defRPr/>
              </a:pPr>
              <a:t>‹#›</a:t>
            </a:fld>
            <a:endParaRPr/>
          </a:p>
        </p:txBody>
      </p:sp>
    </p:spTree>
    <p:extLst>
      <p:ext uri="{BB962C8B-B14F-4D97-AF65-F5344CB8AC3E}">
        <p14:creationId xmlns:p14="http://schemas.microsoft.com/office/powerpoint/2010/main" val="34368586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E5A2D13-8A68-0EC0-A1FC-BE89D7F86675}"/>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a:extLst>
              <a:ext uri="{FF2B5EF4-FFF2-40B4-BE49-F238E27FC236}">
                <a16:creationId xmlns:a16="http://schemas.microsoft.com/office/drawing/2014/main" id="{A7B3EC78-09D8-0352-C25C-FF751308B182}"/>
              </a:ext>
            </a:extLst>
          </p:cNvPr>
          <p:cNvSpPr>
            <a:spLocks noGrp="1"/>
          </p:cNvSpPr>
          <p:nvPr>
            <p:ph type="ftr" sz="quarter" idx="10"/>
          </p:nvPr>
        </p:nvSpPr>
        <p:spPr/>
        <p:txBody>
          <a:bodyPr/>
          <a:lstStyle>
            <a:lvl1pPr>
              <a:defRPr/>
            </a:lvl1pPr>
          </a:lstStyle>
          <a:p>
            <a:pPr>
              <a:defRPr/>
            </a:pPr>
            <a:r>
              <a:rPr lang="en-US"/>
              <a:t>Add a footer</a:t>
            </a:r>
          </a:p>
        </p:txBody>
      </p:sp>
      <p:sp>
        <p:nvSpPr>
          <p:cNvPr id="6" name="Date Placeholder 3">
            <a:extLst>
              <a:ext uri="{FF2B5EF4-FFF2-40B4-BE49-F238E27FC236}">
                <a16:creationId xmlns:a16="http://schemas.microsoft.com/office/drawing/2014/main" id="{07328023-87E6-6D55-1856-4FA280097649}"/>
              </a:ext>
            </a:extLst>
          </p:cNvPr>
          <p:cNvSpPr>
            <a:spLocks noGrp="1"/>
          </p:cNvSpPr>
          <p:nvPr>
            <p:ph type="dt" sz="half" idx="11"/>
          </p:nvPr>
        </p:nvSpPr>
        <p:spPr/>
        <p:txBody>
          <a:bodyPr/>
          <a:lstStyle>
            <a:lvl1pPr>
              <a:defRPr/>
            </a:lvl1pPr>
          </a:lstStyle>
          <a:p>
            <a:pPr>
              <a:defRPr/>
            </a:pPr>
            <a:fld id="{F695D5C2-A8D0-463F-8E0F-AEA36EA717EB}" type="datetimeFigureOut">
              <a:rPr lang="en-US"/>
              <a:pPr>
                <a:defRPr/>
              </a:pPr>
              <a:t>3/4/2024</a:t>
            </a:fld>
            <a:endParaRPr/>
          </a:p>
        </p:txBody>
      </p:sp>
      <p:sp>
        <p:nvSpPr>
          <p:cNvPr id="7" name="Slide Number Placeholder 5">
            <a:extLst>
              <a:ext uri="{FF2B5EF4-FFF2-40B4-BE49-F238E27FC236}">
                <a16:creationId xmlns:a16="http://schemas.microsoft.com/office/drawing/2014/main" id="{7A887683-776F-7D19-F69A-47EAAAC457AA}"/>
              </a:ext>
            </a:extLst>
          </p:cNvPr>
          <p:cNvSpPr>
            <a:spLocks noGrp="1"/>
          </p:cNvSpPr>
          <p:nvPr>
            <p:ph type="sldNum" sz="quarter" idx="12"/>
          </p:nvPr>
        </p:nvSpPr>
        <p:spPr/>
        <p:txBody>
          <a:bodyPr/>
          <a:lstStyle>
            <a:lvl1pPr>
              <a:defRPr/>
            </a:lvl1pPr>
          </a:lstStyle>
          <a:p>
            <a:pPr>
              <a:defRPr/>
            </a:pPr>
            <a:fld id="{BDF36FA8-945B-43D0-BDB2-07692EA63C12}" type="slidenum">
              <a:rPr/>
              <a:pPr>
                <a:defRPr/>
              </a:pPr>
              <a:t>‹#›</a:t>
            </a:fld>
            <a:endParaRPr/>
          </a:p>
        </p:txBody>
      </p:sp>
    </p:spTree>
    <p:extLst>
      <p:ext uri="{BB962C8B-B14F-4D97-AF65-F5344CB8AC3E}">
        <p14:creationId xmlns:p14="http://schemas.microsoft.com/office/powerpoint/2010/main" val="13073352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FED0814D-A20F-645D-1603-CDBFC6BA354D}"/>
              </a:ext>
            </a:extLst>
          </p:cNvPr>
          <p:cNvGrpSpPr>
            <a:grpSpLocks/>
          </p:cNvGrpSpPr>
          <p:nvPr userDrawn="1"/>
        </p:nvGrpSpPr>
        <p:grpSpPr bwMode="auto">
          <a:xfrm>
            <a:off x="11123613" y="0"/>
            <a:ext cx="1065212" cy="6869113"/>
            <a:chOff x="11123611" y="0"/>
            <a:chExt cx="1065214" cy="6868886"/>
          </a:xfrm>
        </p:grpSpPr>
        <p:pic>
          <p:nvPicPr>
            <p:cNvPr id="5" name="Picture 7">
              <a:extLst>
                <a:ext uri="{FF2B5EF4-FFF2-40B4-BE49-F238E27FC236}">
                  <a16:creationId xmlns:a16="http://schemas.microsoft.com/office/drawing/2014/main" id="{7CE634A4-C242-6B07-9E4D-DD2375B5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3611"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C4FD5BF-8057-4523-0B66-164B112D4659}"/>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grpSp>
      <p:cxnSp>
        <p:nvCxnSpPr>
          <p:cNvPr id="7" name="Straight Connector 6">
            <a:extLst>
              <a:ext uri="{FF2B5EF4-FFF2-40B4-BE49-F238E27FC236}">
                <a16:creationId xmlns:a16="http://schemas.microsoft.com/office/drawing/2014/main" id="{769B5430-453B-A33D-6F80-C9FDDE7E289B}"/>
              </a:ext>
            </a:extLst>
          </p:cNvPr>
          <p:cNvCxnSpPr/>
          <p:nvPr/>
        </p:nvCxnSpPr>
        <p:spPr>
          <a:xfrm>
            <a:off x="1658938" y="4783138"/>
            <a:ext cx="80168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0" y="2237096"/>
            <a:ext cx="8229601" cy="2411103"/>
          </a:xfrm>
        </p:spPr>
        <p:txBody>
          <a:bodyPr>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Footer Placeholder 4">
            <a:extLst>
              <a:ext uri="{FF2B5EF4-FFF2-40B4-BE49-F238E27FC236}">
                <a16:creationId xmlns:a16="http://schemas.microsoft.com/office/drawing/2014/main" id="{5257CA8A-3A6F-733D-BB1D-83E53D534AA5}"/>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3">
            <a:extLst>
              <a:ext uri="{FF2B5EF4-FFF2-40B4-BE49-F238E27FC236}">
                <a16:creationId xmlns:a16="http://schemas.microsoft.com/office/drawing/2014/main" id="{F67A87FD-D8AA-FB9E-F553-0F681908C258}"/>
              </a:ext>
            </a:extLst>
          </p:cNvPr>
          <p:cNvSpPr>
            <a:spLocks noGrp="1"/>
          </p:cNvSpPr>
          <p:nvPr>
            <p:ph type="dt" sz="half" idx="11"/>
          </p:nvPr>
        </p:nvSpPr>
        <p:spPr/>
        <p:txBody>
          <a:bodyPr/>
          <a:lstStyle>
            <a:lvl1pPr>
              <a:defRPr/>
            </a:lvl1pPr>
          </a:lstStyle>
          <a:p>
            <a:pPr>
              <a:defRPr/>
            </a:pPr>
            <a:fld id="{451210B3-1C91-4322-ADC5-708D1DBCB580}" type="datetimeFigureOut">
              <a:rPr lang="en-US"/>
              <a:pPr>
                <a:defRPr/>
              </a:pPr>
              <a:t>3/4/2024</a:t>
            </a:fld>
            <a:endParaRPr/>
          </a:p>
        </p:txBody>
      </p:sp>
      <p:sp>
        <p:nvSpPr>
          <p:cNvPr id="10" name="Slide Number Placeholder 5">
            <a:extLst>
              <a:ext uri="{FF2B5EF4-FFF2-40B4-BE49-F238E27FC236}">
                <a16:creationId xmlns:a16="http://schemas.microsoft.com/office/drawing/2014/main" id="{B3292380-F0C1-7EBF-25B4-8DD3AF099236}"/>
              </a:ext>
            </a:extLst>
          </p:cNvPr>
          <p:cNvSpPr>
            <a:spLocks noGrp="1"/>
          </p:cNvSpPr>
          <p:nvPr>
            <p:ph type="sldNum" sz="quarter" idx="12"/>
          </p:nvPr>
        </p:nvSpPr>
        <p:spPr/>
        <p:txBody>
          <a:bodyPr/>
          <a:lstStyle>
            <a:lvl1pPr>
              <a:defRPr/>
            </a:lvl1pPr>
          </a:lstStyle>
          <a:p>
            <a:pPr>
              <a:defRPr/>
            </a:pPr>
            <a:fld id="{3E7561EF-A049-40EB-BB68-EB72ABA8524C}" type="slidenum">
              <a:rPr/>
              <a:pPr>
                <a:defRPr/>
              </a:pPr>
              <a:t>‹#›</a:t>
            </a:fld>
            <a:endParaRPr/>
          </a:p>
        </p:txBody>
      </p:sp>
    </p:spTree>
    <p:extLst>
      <p:ext uri="{BB962C8B-B14F-4D97-AF65-F5344CB8AC3E}">
        <p14:creationId xmlns:p14="http://schemas.microsoft.com/office/powerpoint/2010/main" val="332766008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615434B-15A9-F5D4-507C-33C909605AD8}"/>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a:extLst>
              <a:ext uri="{FF2B5EF4-FFF2-40B4-BE49-F238E27FC236}">
                <a16:creationId xmlns:a16="http://schemas.microsoft.com/office/drawing/2014/main" id="{F0ECFC25-518D-23FD-C7A0-DB0E1471F17F}"/>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DE87A78A-9DA3-5138-A2EA-428E1521575D}"/>
              </a:ext>
            </a:extLst>
          </p:cNvPr>
          <p:cNvSpPr>
            <a:spLocks noGrp="1"/>
          </p:cNvSpPr>
          <p:nvPr>
            <p:ph type="dt" sz="half" idx="11"/>
          </p:nvPr>
        </p:nvSpPr>
        <p:spPr/>
        <p:txBody>
          <a:bodyPr/>
          <a:lstStyle>
            <a:lvl1pPr>
              <a:defRPr/>
            </a:lvl1pPr>
          </a:lstStyle>
          <a:p>
            <a:pPr>
              <a:defRPr/>
            </a:pPr>
            <a:fld id="{B447EBE6-D2CD-4B4E-9018-6A439CFC2CF8}" type="datetimeFigureOut">
              <a:rPr lang="en-US"/>
              <a:pPr>
                <a:defRPr/>
              </a:pPr>
              <a:t>3/4/2024</a:t>
            </a:fld>
            <a:endParaRPr/>
          </a:p>
        </p:txBody>
      </p:sp>
      <p:sp>
        <p:nvSpPr>
          <p:cNvPr id="8" name="Slide Number Placeholder 6">
            <a:extLst>
              <a:ext uri="{FF2B5EF4-FFF2-40B4-BE49-F238E27FC236}">
                <a16:creationId xmlns:a16="http://schemas.microsoft.com/office/drawing/2014/main" id="{A540DFFA-B56B-BDD5-151C-0C42EF2C217A}"/>
              </a:ext>
            </a:extLst>
          </p:cNvPr>
          <p:cNvSpPr>
            <a:spLocks noGrp="1"/>
          </p:cNvSpPr>
          <p:nvPr>
            <p:ph type="sldNum" sz="quarter" idx="12"/>
          </p:nvPr>
        </p:nvSpPr>
        <p:spPr/>
        <p:txBody>
          <a:bodyPr/>
          <a:lstStyle>
            <a:lvl1pPr>
              <a:defRPr/>
            </a:lvl1pPr>
          </a:lstStyle>
          <a:p>
            <a:pPr>
              <a:defRPr/>
            </a:pPr>
            <a:fld id="{D851905C-09E4-446C-8A10-234DF3D5C886}" type="slidenum">
              <a:rPr/>
              <a:pPr>
                <a:defRPr/>
              </a:pPr>
              <a:t>‹#›</a:t>
            </a:fld>
            <a:endParaRPr/>
          </a:p>
        </p:txBody>
      </p:sp>
    </p:spTree>
    <p:extLst>
      <p:ext uri="{BB962C8B-B14F-4D97-AF65-F5344CB8AC3E}">
        <p14:creationId xmlns:p14="http://schemas.microsoft.com/office/powerpoint/2010/main" val="17233445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3308809-8FD9-762C-4CAE-0781B241F6E9}"/>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a:extLst>
              <a:ext uri="{FF2B5EF4-FFF2-40B4-BE49-F238E27FC236}">
                <a16:creationId xmlns:a16="http://schemas.microsoft.com/office/drawing/2014/main" id="{606BEA34-B6AF-C85D-14ED-93E3CAC2AE88}"/>
              </a:ext>
            </a:extLst>
          </p:cNvPr>
          <p:cNvSpPr>
            <a:spLocks noGrp="1"/>
          </p:cNvSpPr>
          <p:nvPr>
            <p:ph type="ftr" sz="quarter" idx="10"/>
          </p:nvPr>
        </p:nvSpPr>
        <p:spPr/>
        <p:txBody>
          <a:bodyPr/>
          <a:lstStyle>
            <a:lvl1pPr>
              <a:defRPr/>
            </a:lvl1pPr>
          </a:lstStyle>
          <a:p>
            <a:pPr>
              <a:defRPr/>
            </a:pPr>
            <a:r>
              <a:rPr lang="en-US"/>
              <a:t>Add a footer</a:t>
            </a:r>
          </a:p>
        </p:txBody>
      </p:sp>
      <p:sp>
        <p:nvSpPr>
          <p:cNvPr id="9" name="Date Placeholder 6">
            <a:extLst>
              <a:ext uri="{FF2B5EF4-FFF2-40B4-BE49-F238E27FC236}">
                <a16:creationId xmlns:a16="http://schemas.microsoft.com/office/drawing/2014/main" id="{6B6BA28A-C7EE-BA8F-590F-E593F6FEB354}"/>
              </a:ext>
            </a:extLst>
          </p:cNvPr>
          <p:cNvSpPr>
            <a:spLocks noGrp="1"/>
          </p:cNvSpPr>
          <p:nvPr>
            <p:ph type="dt" sz="half" idx="11"/>
          </p:nvPr>
        </p:nvSpPr>
        <p:spPr/>
        <p:txBody>
          <a:bodyPr/>
          <a:lstStyle>
            <a:lvl1pPr>
              <a:defRPr/>
            </a:lvl1pPr>
          </a:lstStyle>
          <a:p>
            <a:pPr>
              <a:defRPr/>
            </a:pPr>
            <a:fld id="{CCDAF244-803F-41E2-B028-981CE161ACA7}" type="datetimeFigureOut">
              <a:rPr lang="en-US"/>
              <a:pPr>
                <a:defRPr/>
              </a:pPr>
              <a:t>3/4/2024</a:t>
            </a:fld>
            <a:endParaRPr/>
          </a:p>
        </p:txBody>
      </p:sp>
      <p:sp>
        <p:nvSpPr>
          <p:cNvPr id="10" name="Slide Number Placeholder 8">
            <a:extLst>
              <a:ext uri="{FF2B5EF4-FFF2-40B4-BE49-F238E27FC236}">
                <a16:creationId xmlns:a16="http://schemas.microsoft.com/office/drawing/2014/main" id="{57CE474B-9E42-20BB-D95F-FB542980B59A}"/>
              </a:ext>
            </a:extLst>
          </p:cNvPr>
          <p:cNvSpPr>
            <a:spLocks noGrp="1"/>
          </p:cNvSpPr>
          <p:nvPr>
            <p:ph type="sldNum" sz="quarter" idx="12"/>
          </p:nvPr>
        </p:nvSpPr>
        <p:spPr/>
        <p:txBody>
          <a:bodyPr/>
          <a:lstStyle>
            <a:lvl1pPr>
              <a:defRPr/>
            </a:lvl1pPr>
          </a:lstStyle>
          <a:p>
            <a:pPr>
              <a:defRPr/>
            </a:pPr>
            <a:fld id="{1938FB74-031A-46D3-82DD-3937D1B80ECE}" type="slidenum">
              <a:rPr/>
              <a:pPr>
                <a:defRPr/>
              </a:pPr>
              <a:t>‹#›</a:t>
            </a:fld>
            <a:endParaRPr/>
          </a:p>
        </p:txBody>
      </p:sp>
    </p:spTree>
    <p:extLst>
      <p:ext uri="{BB962C8B-B14F-4D97-AF65-F5344CB8AC3E}">
        <p14:creationId xmlns:p14="http://schemas.microsoft.com/office/powerpoint/2010/main" val="379048350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BE7CE4B-A35F-4A84-20CF-B7A421B7C501}"/>
              </a:ext>
            </a:extLst>
          </p:cNvPr>
          <p:cNvCxnSpPr/>
          <p:nvPr/>
        </p:nvCxnSpPr>
        <p:spPr>
          <a:xfrm>
            <a:off x="1658938" y="1709738"/>
            <a:ext cx="9617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a:extLst>
              <a:ext uri="{FF2B5EF4-FFF2-40B4-BE49-F238E27FC236}">
                <a16:creationId xmlns:a16="http://schemas.microsoft.com/office/drawing/2014/main" id="{F42190FB-EA81-559A-8CF3-41F171EACCB5}"/>
              </a:ext>
            </a:extLst>
          </p:cNvPr>
          <p:cNvSpPr>
            <a:spLocks noGrp="1"/>
          </p:cNvSpPr>
          <p:nvPr>
            <p:ph type="ftr" sz="quarter" idx="10"/>
          </p:nvPr>
        </p:nvSpPr>
        <p:spPr/>
        <p:txBody>
          <a:bodyPr/>
          <a:lstStyle>
            <a:lvl1pPr>
              <a:defRPr/>
            </a:lvl1pPr>
          </a:lstStyle>
          <a:p>
            <a:pPr>
              <a:defRPr/>
            </a:pPr>
            <a:r>
              <a:rPr lang="en-US"/>
              <a:t>Add a footer</a:t>
            </a:r>
          </a:p>
        </p:txBody>
      </p:sp>
      <p:sp>
        <p:nvSpPr>
          <p:cNvPr id="5" name="Date Placeholder 2">
            <a:extLst>
              <a:ext uri="{FF2B5EF4-FFF2-40B4-BE49-F238E27FC236}">
                <a16:creationId xmlns:a16="http://schemas.microsoft.com/office/drawing/2014/main" id="{D7DD9114-8B29-E36B-4856-F1D3F8CF7225}"/>
              </a:ext>
            </a:extLst>
          </p:cNvPr>
          <p:cNvSpPr>
            <a:spLocks noGrp="1"/>
          </p:cNvSpPr>
          <p:nvPr>
            <p:ph type="dt" sz="half" idx="11"/>
          </p:nvPr>
        </p:nvSpPr>
        <p:spPr/>
        <p:txBody>
          <a:bodyPr/>
          <a:lstStyle>
            <a:lvl1pPr>
              <a:defRPr/>
            </a:lvl1pPr>
          </a:lstStyle>
          <a:p>
            <a:pPr>
              <a:defRPr/>
            </a:pPr>
            <a:fld id="{BCF86F14-03F6-499E-B86D-980C300C227C}" type="datetimeFigureOut">
              <a:rPr lang="en-US"/>
              <a:pPr>
                <a:defRPr/>
              </a:pPr>
              <a:t>3/4/2024</a:t>
            </a:fld>
            <a:endParaRPr/>
          </a:p>
        </p:txBody>
      </p:sp>
      <p:sp>
        <p:nvSpPr>
          <p:cNvPr id="6" name="Slide Number Placeholder 4">
            <a:extLst>
              <a:ext uri="{FF2B5EF4-FFF2-40B4-BE49-F238E27FC236}">
                <a16:creationId xmlns:a16="http://schemas.microsoft.com/office/drawing/2014/main" id="{12F38C8D-2BB5-46AE-743F-353EE7BE8F0E}"/>
              </a:ext>
            </a:extLst>
          </p:cNvPr>
          <p:cNvSpPr>
            <a:spLocks noGrp="1"/>
          </p:cNvSpPr>
          <p:nvPr>
            <p:ph type="sldNum" sz="quarter" idx="12"/>
          </p:nvPr>
        </p:nvSpPr>
        <p:spPr/>
        <p:txBody>
          <a:bodyPr/>
          <a:lstStyle>
            <a:lvl1pPr>
              <a:defRPr/>
            </a:lvl1pPr>
          </a:lstStyle>
          <a:p>
            <a:pPr>
              <a:defRPr/>
            </a:pPr>
            <a:fld id="{EBF01D7F-3058-4F88-A533-508008A91274}" type="slidenum">
              <a:rPr/>
              <a:pPr>
                <a:defRPr/>
              </a:pPr>
              <a:t>‹#›</a:t>
            </a:fld>
            <a:endParaRPr/>
          </a:p>
        </p:txBody>
      </p:sp>
    </p:spTree>
    <p:extLst>
      <p:ext uri="{BB962C8B-B14F-4D97-AF65-F5344CB8AC3E}">
        <p14:creationId xmlns:p14="http://schemas.microsoft.com/office/powerpoint/2010/main" val="14862864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D87263A-2424-C45A-12E7-0AD5CEB37625}"/>
              </a:ext>
            </a:extLst>
          </p:cNvPr>
          <p:cNvSpPr>
            <a:spLocks noGrp="1"/>
          </p:cNvSpPr>
          <p:nvPr>
            <p:ph type="ftr" sz="quarter" idx="10"/>
          </p:nvPr>
        </p:nvSpPr>
        <p:spPr/>
        <p:txBody>
          <a:bodyPr/>
          <a:lstStyle>
            <a:lvl1pPr>
              <a:defRPr/>
            </a:lvl1pPr>
          </a:lstStyle>
          <a:p>
            <a:pPr>
              <a:defRPr/>
            </a:pPr>
            <a:r>
              <a:rPr lang="en-US"/>
              <a:t>Add a footer</a:t>
            </a:r>
          </a:p>
        </p:txBody>
      </p:sp>
      <p:sp>
        <p:nvSpPr>
          <p:cNvPr id="3" name="Date Placeholder 1">
            <a:extLst>
              <a:ext uri="{FF2B5EF4-FFF2-40B4-BE49-F238E27FC236}">
                <a16:creationId xmlns:a16="http://schemas.microsoft.com/office/drawing/2014/main" id="{9C2208C7-23D1-5141-895B-F53B0C406FC6}"/>
              </a:ext>
            </a:extLst>
          </p:cNvPr>
          <p:cNvSpPr>
            <a:spLocks noGrp="1"/>
          </p:cNvSpPr>
          <p:nvPr>
            <p:ph type="dt" sz="half" idx="11"/>
          </p:nvPr>
        </p:nvSpPr>
        <p:spPr/>
        <p:txBody>
          <a:bodyPr/>
          <a:lstStyle>
            <a:lvl1pPr>
              <a:defRPr/>
            </a:lvl1pPr>
          </a:lstStyle>
          <a:p>
            <a:pPr>
              <a:defRPr/>
            </a:pPr>
            <a:fld id="{E2A7706F-8046-49CF-8E7D-F31CC519671B}" type="datetimeFigureOut">
              <a:rPr lang="en-US"/>
              <a:pPr>
                <a:defRPr/>
              </a:pPr>
              <a:t>3/4/2024</a:t>
            </a:fld>
            <a:endParaRPr/>
          </a:p>
        </p:txBody>
      </p:sp>
      <p:sp>
        <p:nvSpPr>
          <p:cNvPr id="4" name="Slide Number Placeholder 3">
            <a:extLst>
              <a:ext uri="{FF2B5EF4-FFF2-40B4-BE49-F238E27FC236}">
                <a16:creationId xmlns:a16="http://schemas.microsoft.com/office/drawing/2014/main" id="{167DA630-CE0D-15E9-6233-4880B4009B8D}"/>
              </a:ext>
            </a:extLst>
          </p:cNvPr>
          <p:cNvSpPr>
            <a:spLocks noGrp="1"/>
          </p:cNvSpPr>
          <p:nvPr>
            <p:ph type="sldNum" sz="quarter" idx="12"/>
          </p:nvPr>
        </p:nvSpPr>
        <p:spPr/>
        <p:txBody>
          <a:bodyPr/>
          <a:lstStyle>
            <a:lvl1pPr>
              <a:defRPr/>
            </a:lvl1pPr>
          </a:lstStyle>
          <a:p>
            <a:pPr>
              <a:defRPr/>
            </a:pPr>
            <a:fld id="{8654A9AC-CA5C-4AF1-98DC-54EBC8311B2B}" type="slidenum">
              <a:rPr/>
              <a:pPr>
                <a:defRPr/>
              </a:pPr>
              <a:t>‹#›</a:t>
            </a:fld>
            <a:endParaRPr/>
          </a:p>
        </p:txBody>
      </p:sp>
    </p:spTree>
    <p:extLst>
      <p:ext uri="{BB962C8B-B14F-4D97-AF65-F5344CB8AC3E}">
        <p14:creationId xmlns:p14="http://schemas.microsoft.com/office/powerpoint/2010/main" val="288470811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8CEA40A-E0B2-9939-7A59-C8B4123F3EFB}"/>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7"/>
          </a:xfrm>
        </p:spPr>
        <p:txBody>
          <a:bodyPr>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a:extLst>
              <a:ext uri="{FF2B5EF4-FFF2-40B4-BE49-F238E27FC236}">
                <a16:creationId xmlns:a16="http://schemas.microsoft.com/office/drawing/2014/main" id="{A2F5118A-1C3F-7993-1182-194E96B164F0}"/>
              </a:ext>
            </a:extLst>
          </p:cNvPr>
          <p:cNvSpPr>
            <a:spLocks noGrp="1"/>
          </p:cNvSpPr>
          <p:nvPr>
            <p:ph type="ftr" sz="quarter" idx="10"/>
          </p:nvPr>
        </p:nvSpPr>
        <p:spPr/>
        <p:txBody>
          <a:bodyPr/>
          <a:lstStyle>
            <a:lvl1pPr>
              <a:defRPr/>
            </a:lvl1pPr>
          </a:lstStyle>
          <a:p>
            <a:pPr>
              <a:defRPr/>
            </a:pPr>
            <a:r>
              <a:rPr lang="en-US"/>
              <a:t>Add a footer</a:t>
            </a:r>
          </a:p>
        </p:txBody>
      </p:sp>
      <p:sp>
        <p:nvSpPr>
          <p:cNvPr id="7" name="Date Placeholder 4">
            <a:extLst>
              <a:ext uri="{FF2B5EF4-FFF2-40B4-BE49-F238E27FC236}">
                <a16:creationId xmlns:a16="http://schemas.microsoft.com/office/drawing/2014/main" id="{2ED4CFF1-AADC-052D-3ACE-008CA6CB7FBA}"/>
              </a:ext>
            </a:extLst>
          </p:cNvPr>
          <p:cNvSpPr>
            <a:spLocks noGrp="1"/>
          </p:cNvSpPr>
          <p:nvPr>
            <p:ph type="dt" sz="half" idx="11"/>
          </p:nvPr>
        </p:nvSpPr>
        <p:spPr/>
        <p:txBody>
          <a:bodyPr/>
          <a:lstStyle>
            <a:lvl1pPr>
              <a:defRPr/>
            </a:lvl1pPr>
          </a:lstStyle>
          <a:p>
            <a:pPr>
              <a:defRPr/>
            </a:pPr>
            <a:fld id="{65A47F19-1A09-4BC1-B404-C6E7108E1770}" type="datetimeFigureOut">
              <a:rPr lang="en-US"/>
              <a:pPr>
                <a:defRPr/>
              </a:pPr>
              <a:t>3/4/2024</a:t>
            </a:fld>
            <a:endParaRPr/>
          </a:p>
        </p:txBody>
      </p:sp>
      <p:sp>
        <p:nvSpPr>
          <p:cNvPr id="8" name="Slide Number Placeholder 6">
            <a:extLst>
              <a:ext uri="{FF2B5EF4-FFF2-40B4-BE49-F238E27FC236}">
                <a16:creationId xmlns:a16="http://schemas.microsoft.com/office/drawing/2014/main" id="{77068EBC-481E-B552-3362-253568772D95}"/>
              </a:ext>
            </a:extLst>
          </p:cNvPr>
          <p:cNvSpPr>
            <a:spLocks noGrp="1"/>
          </p:cNvSpPr>
          <p:nvPr>
            <p:ph type="sldNum" sz="quarter" idx="12"/>
          </p:nvPr>
        </p:nvSpPr>
        <p:spPr/>
        <p:txBody>
          <a:bodyPr/>
          <a:lstStyle>
            <a:lvl1pPr>
              <a:defRPr/>
            </a:lvl1pPr>
          </a:lstStyle>
          <a:p>
            <a:pPr>
              <a:defRPr/>
            </a:pPr>
            <a:fld id="{AB297DDD-DA66-448D-8EBC-C8AE841EA6AB}" type="slidenum">
              <a:rPr/>
              <a:pPr>
                <a:defRPr/>
              </a:pPr>
              <a:t>‹#›</a:t>
            </a:fld>
            <a:endParaRPr/>
          </a:p>
        </p:txBody>
      </p:sp>
    </p:spTree>
    <p:extLst>
      <p:ext uri="{BB962C8B-B14F-4D97-AF65-F5344CB8AC3E}">
        <p14:creationId xmlns:p14="http://schemas.microsoft.com/office/powerpoint/2010/main" val="72926704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8DF2EAF-E155-B8FD-D4A5-BD12A27761F1}"/>
              </a:ext>
            </a:extLst>
          </p:cNvPr>
          <p:cNvCxnSpPr/>
          <p:nvPr/>
        </p:nvCxnSpPr>
        <p:spPr>
          <a:xfrm>
            <a:off x="1658938" y="2743200"/>
            <a:ext cx="3902075"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2413" y="685800"/>
            <a:ext cx="4114800" cy="1925638"/>
          </a:xfrm>
        </p:spPr>
        <p:txBody>
          <a:bodyPr>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64061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6A73BA3-FB6C-CD4C-C993-29208EAA2CCB}"/>
              </a:ext>
            </a:extLst>
          </p:cNvPr>
          <p:cNvSpPr>
            <a:spLocks noGrp="1" noChangeArrowheads="1"/>
          </p:cNvSpPr>
          <p:nvPr>
            <p:ph type="title"/>
          </p:nvPr>
        </p:nvSpPr>
        <p:spPr bwMode="auto">
          <a:xfrm>
            <a:off x="1522413" y="381000"/>
            <a:ext cx="9829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86479A3-3A7A-85F6-C6B6-9CBD20A87C39}"/>
              </a:ext>
            </a:extLst>
          </p:cNvPr>
          <p:cNvSpPr>
            <a:spLocks noGrp="1" noChangeArrowheads="1"/>
          </p:cNvSpPr>
          <p:nvPr>
            <p:ph type="body" idx="1"/>
          </p:nvPr>
        </p:nvSpPr>
        <p:spPr bwMode="auto">
          <a:xfrm>
            <a:off x="1522413" y="1981200"/>
            <a:ext cx="98298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D13D20DB-038C-0018-9554-F4C5D76F6FCB}"/>
              </a:ext>
            </a:extLst>
          </p:cNvPr>
          <p:cNvSpPr>
            <a:spLocks noGrp="1"/>
          </p:cNvSpPr>
          <p:nvPr>
            <p:ph type="ftr" sz="quarter" idx="3"/>
          </p:nvPr>
        </p:nvSpPr>
        <p:spPr>
          <a:xfrm>
            <a:off x="1522413" y="6400800"/>
            <a:ext cx="5954712" cy="276225"/>
          </a:xfrm>
          <a:prstGeom prst="rect">
            <a:avLst/>
          </a:prstGeom>
        </p:spPr>
        <p:txBody>
          <a:bodyPr vert="horz" lIns="91440" tIns="45720" rIns="91440" bIns="45720" rtlCol="0" anchor="ctr"/>
          <a:lstStyle>
            <a:lvl1pPr algn="l" eaLnBrk="1" fontAlgn="auto" hangingPunct="1">
              <a:spcBef>
                <a:spcPts val="0"/>
              </a:spcBef>
              <a:spcAft>
                <a:spcPts val="0"/>
              </a:spcAft>
              <a:defRPr sz="1100">
                <a:solidFill>
                  <a:schemeClr val="tx1"/>
                </a:solidFill>
                <a:latin typeface="+mn-lt"/>
              </a:defRPr>
            </a:lvl1pPr>
          </a:lstStyle>
          <a:p>
            <a:pPr>
              <a:defRPr/>
            </a:pPr>
            <a:r>
              <a:rPr lang="en-US"/>
              <a:t>Add a footer</a:t>
            </a:r>
            <a:endParaRPr lang="en-US" dirty="0"/>
          </a:p>
        </p:txBody>
      </p:sp>
      <p:sp>
        <p:nvSpPr>
          <p:cNvPr id="4" name="Date Placeholder 3">
            <a:extLst>
              <a:ext uri="{FF2B5EF4-FFF2-40B4-BE49-F238E27FC236}">
                <a16:creationId xmlns:a16="http://schemas.microsoft.com/office/drawing/2014/main" id="{16A914F8-29B7-4D5E-5780-0DDB855F8D4C}"/>
              </a:ext>
            </a:extLst>
          </p:cNvPr>
          <p:cNvSpPr>
            <a:spLocks noGrp="1"/>
          </p:cNvSpPr>
          <p:nvPr>
            <p:ph type="dt" sz="half" idx="2"/>
          </p:nvPr>
        </p:nvSpPr>
        <p:spPr>
          <a:xfrm>
            <a:off x="8228013" y="6400800"/>
            <a:ext cx="15494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ECAA9E34-13FF-4AC8-95CC-E90258F2F38E}" type="datetimeFigureOut">
              <a:rPr lang="en-US"/>
              <a:pPr>
                <a:defRPr/>
              </a:pPr>
              <a:t>3/4/2024</a:t>
            </a:fld>
            <a:endParaRPr lang="en-US"/>
          </a:p>
        </p:txBody>
      </p:sp>
      <p:sp>
        <p:nvSpPr>
          <p:cNvPr id="6" name="Slide Number Placeholder 5">
            <a:extLst>
              <a:ext uri="{FF2B5EF4-FFF2-40B4-BE49-F238E27FC236}">
                <a16:creationId xmlns:a16="http://schemas.microsoft.com/office/drawing/2014/main" id="{1885033F-49B5-11E9-601A-A06AFAB18620}"/>
              </a:ext>
            </a:extLst>
          </p:cNvPr>
          <p:cNvSpPr>
            <a:spLocks noGrp="1"/>
          </p:cNvSpPr>
          <p:nvPr>
            <p:ph type="sldNum" sz="quarter" idx="4"/>
          </p:nvPr>
        </p:nvSpPr>
        <p:spPr>
          <a:xfrm>
            <a:off x="10285413" y="6400800"/>
            <a:ext cx="1066800" cy="276225"/>
          </a:xfrm>
          <a:prstGeom prst="rect">
            <a:avLst/>
          </a:prstGeom>
        </p:spPr>
        <p:txBody>
          <a:bodyPr vert="horz" lIns="91440" tIns="45720" rIns="91440" bIns="45720" rtlCol="0" anchor="ctr"/>
          <a:lstStyle>
            <a:lvl1pPr algn="r" eaLnBrk="1" fontAlgn="auto" hangingPunct="1">
              <a:spcBef>
                <a:spcPts val="0"/>
              </a:spcBef>
              <a:spcAft>
                <a:spcPts val="0"/>
              </a:spcAft>
              <a:defRPr sz="1100">
                <a:solidFill>
                  <a:schemeClr val="tx1"/>
                </a:solidFill>
                <a:latin typeface="+mn-lt"/>
              </a:defRPr>
            </a:lvl1pPr>
          </a:lstStyle>
          <a:p>
            <a:pPr>
              <a:defRPr/>
            </a:pPr>
            <a:fld id="{39D5A9E1-D3A5-4815-B2CB-39EF09378D9C}" type="slidenum">
              <a:rPr lang="en-US"/>
              <a:pPr>
                <a:defRPr/>
              </a:pPr>
              <a:t>‹#›</a:t>
            </a:fld>
            <a:endParaRPr lang="en-US"/>
          </a:p>
        </p:txBody>
      </p:sp>
      <p:pic>
        <p:nvPicPr>
          <p:cNvPr id="1031" name="Picture 8">
            <a:extLst>
              <a:ext uri="{FF2B5EF4-FFF2-40B4-BE49-F238E27FC236}">
                <a16:creationId xmlns:a16="http://schemas.microsoft.com/office/drawing/2014/main" id="{1B6AB46D-8D1B-6C4B-75C1-A2F06C0C0E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065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6403FAD-27A2-0B91-509D-D2347F02006E}"/>
              </a:ext>
            </a:extLst>
          </p:cNvPr>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fade/>
  </p:transition>
  <p:txStyles>
    <p:titleStyle>
      <a:lvl1pPr algn="l" rtl="0" eaLnBrk="0" fontAlgn="base" hangingPunct="0">
        <a:lnSpc>
          <a:spcPct val="90000"/>
        </a:lnSpc>
        <a:spcBef>
          <a:spcPct val="0"/>
        </a:spcBef>
        <a:spcAft>
          <a:spcPct val="0"/>
        </a:spcAft>
        <a:defRPr sz="3600" kern="1200">
          <a:solidFill>
            <a:srgbClr val="986F07"/>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p:titleStyle>
    <p:body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5.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1.png"/><Relationship Id="rId4" Type="http://schemas.openxmlformats.org/officeDocument/2006/relationships/diagramLayout" Target="../diagrams/layout4.xml"/><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3FE7467-682D-B5F9-553D-87F4769CF7DA}"/>
              </a:ext>
            </a:extLst>
          </p:cNvPr>
          <p:cNvSpPr>
            <a:spLocks noGrp="1" noChangeArrowheads="1"/>
          </p:cNvSpPr>
          <p:nvPr>
            <p:ph type="ctrTitle"/>
          </p:nvPr>
        </p:nvSpPr>
        <p:spPr>
          <a:xfrm>
            <a:off x="1520825" y="1600200"/>
            <a:ext cx="5945188" cy="3048000"/>
          </a:xfrm>
        </p:spPr>
        <p:txBody>
          <a:bodyPr>
            <a:normAutofit fontScale="90000"/>
          </a:bodyPr>
          <a:lstStyle/>
          <a:p>
            <a:pPr eaLnBrk="1" hangingPunct="1"/>
            <a:r>
              <a:rPr lang="en-US" altLang="en-US" dirty="0"/>
              <a:t>Explaining Credit Card Fraud Decisions in ML</a:t>
            </a:r>
          </a:p>
        </p:txBody>
      </p:sp>
      <p:sp>
        <p:nvSpPr>
          <p:cNvPr id="3" name="Subtitle 2">
            <a:extLst>
              <a:ext uri="{FF2B5EF4-FFF2-40B4-BE49-F238E27FC236}">
                <a16:creationId xmlns:a16="http://schemas.microsoft.com/office/drawing/2014/main" id="{5BC5F452-76DB-224B-7AEE-7EC43EE9923F}"/>
              </a:ext>
            </a:extLst>
          </p:cNvPr>
          <p:cNvSpPr>
            <a:spLocks noGrp="1"/>
          </p:cNvSpPr>
          <p:nvPr>
            <p:ph type="subTitle" idx="1"/>
          </p:nvPr>
        </p:nvSpPr>
        <p:spPr>
          <a:xfrm>
            <a:off x="1520825" y="4899025"/>
            <a:ext cx="5945188" cy="546199"/>
          </a:xfrm>
        </p:spPr>
        <p:txBody>
          <a:bodyPr rtlCol="0"/>
          <a:lstStyle/>
          <a:p>
            <a:pPr eaLnBrk="1" fontAlgn="auto" hangingPunct="1">
              <a:spcAft>
                <a:spcPts val="0"/>
              </a:spcAft>
              <a:buClr>
                <a:schemeClr val="tx1">
                  <a:lumMod val="90000"/>
                  <a:lumOff val="10000"/>
                </a:schemeClr>
              </a:buClr>
              <a:defRPr/>
            </a:pPr>
            <a:r>
              <a:rPr lang="en-US" dirty="0"/>
              <a:t>An Analysis of XAI Methods</a:t>
            </a:r>
          </a:p>
        </p:txBody>
      </p:sp>
      <p:sp>
        <p:nvSpPr>
          <p:cNvPr id="2" name="Title 1">
            <a:extLst>
              <a:ext uri="{FF2B5EF4-FFF2-40B4-BE49-F238E27FC236}">
                <a16:creationId xmlns:a16="http://schemas.microsoft.com/office/drawing/2014/main" id="{EB0358FB-19D2-F601-A5AF-A72B7A3D622C}"/>
              </a:ext>
            </a:extLst>
          </p:cNvPr>
          <p:cNvSpPr txBox="1">
            <a:spLocks noChangeArrowheads="1"/>
          </p:cNvSpPr>
          <p:nvPr/>
        </p:nvSpPr>
        <p:spPr bwMode="auto">
          <a:xfrm>
            <a:off x="1520825" y="5445225"/>
            <a:ext cx="5945188" cy="5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75000" lnSpcReduction="20000"/>
          </a:bodyPr>
          <a:lstStyle>
            <a:lvl1pPr algn="l" rtl="0" eaLnBrk="0" fontAlgn="base" hangingPunct="0">
              <a:lnSpc>
                <a:spcPct val="80000"/>
              </a:lnSpc>
              <a:spcBef>
                <a:spcPct val="0"/>
              </a:spcBef>
              <a:spcAft>
                <a:spcPct val="0"/>
              </a:spcAft>
              <a:defRPr sz="6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2pPr>
            <a:lvl3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3pPr>
            <a:lvl4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4pPr>
            <a:lvl5pPr algn="l" rtl="0" eaLnBrk="0" fontAlgn="base" hangingPunct="0">
              <a:lnSpc>
                <a:spcPct val="90000"/>
              </a:lnSpc>
              <a:spcBef>
                <a:spcPct val="0"/>
              </a:spcBef>
              <a:spcAft>
                <a:spcPct val="0"/>
              </a:spcAft>
              <a:defRPr sz="3600">
                <a:solidFill>
                  <a:srgbClr val="986F07"/>
                </a:solidFill>
                <a:latin typeface="Cambria" panose="02040503050406030204" pitchFamily="18" charset="0"/>
              </a:defRPr>
            </a:lvl5pPr>
            <a:lvl6pPr marL="457200" algn="l" rtl="0" fontAlgn="base">
              <a:lnSpc>
                <a:spcPct val="90000"/>
              </a:lnSpc>
              <a:spcBef>
                <a:spcPct val="0"/>
              </a:spcBef>
              <a:spcAft>
                <a:spcPct val="0"/>
              </a:spcAft>
              <a:defRPr sz="3600">
                <a:solidFill>
                  <a:srgbClr val="986F07"/>
                </a:solidFill>
                <a:latin typeface="Cambria" panose="02040503050406030204" pitchFamily="18" charset="0"/>
              </a:defRPr>
            </a:lvl6pPr>
            <a:lvl7pPr marL="914400" algn="l" rtl="0" fontAlgn="base">
              <a:lnSpc>
                <a:spcPct val="90000"/>
              </a:lnSpc>
              <a:spcBef>
                <a:spcPct val="0"/>
              </a:spcBef>
              <a:spcAft>
                <a:spcPct val="0"/>
              </a:spcAft>
              <a:defRPr sz="3600">
                <a:solidFill>
                  <a:srgbClr val="986F07"/>
                </a:solidFill>
                <a:latin typeface="Cambria" panose="02040503050406030204" pitchFamily="18" charset="0"/>
              </a:defRPr>
            </a:lvl7pPr>
            <a:lvl8pPr marL="1371600" algn="l" rtl="0" fontAlgn="base">
              <a:lnSpc>
                <a:spcPct val="90000"/>
              </a:lnSpc>
              <a:spcBef>
                <a:spcPct val="0"/>
              </a:spcBef>
              <a:spcAft>
                <a:spcPct val="0"/>
              </a:spcAft>
              <a:defRPr sz="3600">
                <a:solidFill>
                  <a:srgbClr val="986F07"/>
                </a:solidFill>
                <a:latin typeface="Cambria" panose="02040503050406030204" pitchFamily="18" charset="0"/>
              </a:defRPr>
            </a:lvl8pPr>
            <a:lvl9pPr marL="1828800" algn="l" rtl="0" fontAlgn="base">
              <a:lnSpc>
                <a:spcPct val="90000"/>
              </a:lnSpc>
              <a:spcBef>
                <a:spcPct val="0"/>
              </a:spcBef>
              <a:spcAft>
                <a:spcPct val="0"/>
              </a:spcAft>
              <a:defRPr sz="3600">
                <a:solidFill>
                  <a:srgbClr val="986F07"/>
                </a:solidFill>
                <a:latin typeface="Cambria" panose="02040503050406030204" pitchFamily="18" charset="0"/>
              </a:defRPr>
            </a:lvl9pPr>
          </a:lstStyle>
          <a:p>
            <a:pPr eaLnBrk="1" hangingPunct="1"/>
            <a:r>
              <a:rPr lang="en-US" altLang="en-US" sz="2000" dirty="0"/>
              <a:t>Ciaran Finnegan – Course: M.Sc. in Computing (Data Science)</a:t>
            </a:r>
          </a:p>
          <a:p>
            <a:pPr eaLnBrk="1" hangingPunct="1"/>
            <a:endParaRPr lang="en-US" altLang="en-US" sz="2000" dirty="0"/>
          </a:p>
          <a:p>
            <a:pPr eaLnBrk="1" hangingPunct="1"/>
            <a:r>
              <a:rPr lang="en-US" altLang="en-US" sz="2000" dirty="0"/>
              <a:t>Student: D21124026</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72DA-6F50-CC0B-3E60-F570D496096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1311941-25BE-37E4-F7A7-971FD725ADE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440E026-8FF3-E0A0-B90F-E5D852353059}"/>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t>
            </a:r>
            <a:r>
              <a:rPr lang="en-GB" sz="3200" b="1" dirty="0">
                <a:solidFill>
                  <a:schemeClr val="accent2"/>
                </a:solidFill>
                <a:latin typeface="CMR12"/>
              </a:rPr>
              <a:t>ANCHORS</a:t>
            </a:r>
            <a:r>
              <a:rPr lang="en-GB" sz="1400" b="0" i="0" u="none" strike="noStrike" baseline="0" dirty="0">
                <a:latin typeface="CMR12"/>
              </a:rPr>
              <a:t>,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5D1411D5-1200-B057-A1FA-114CD33AA552}"/>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t>
            </a:r>
            <a:r>
              <a:rPr lang="en-GB" sz="3200" b="1" dirty="0">
                <a:solidFill>
                  <a:schemeClr val="accent2"/>
                </a:solidFill>
                <a:latin typeface="CMR12"/>
              </a:rPr>
              <a:t>ANCHORS</a:t>
            </a:r>
            <a:r>
              <a:rPr lang="en-GB" sz="1400" dirty="0">
                <a:latin typeface="CMR12"/>
              </a:rPr>
              <a:t>,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E6103B7D-7967-790F-9690-6BDB34135572}"/>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ANCHORS </a:t>
            </a:r>
            <a:r>
              <a:rPr lang="en-IE" dirty="0">
                <a:latin typeface="CMBX12"/>
              </a:rPr>
              <a:t>-</a:t>
            </a:r>
            <a:r>
              <a:rPr lang="en-IE" b="1" dirty="0">
                <a:solidFill>
                  <a:schemeClr val="accent2"/>
                </a:solidFill>
                <a:latin typeface="CMBX12"/>
              </a:rPr>
              <a:t> </a:t>
            </a:r>
            <a:r>
              <a:rPr lang="en-IE" dirty="0">
                <a:latin typeface="CMBX12"/>
              </a:rPr>
              <a:t>Feature specific explanations (</a:t>
            </a:r>
            <a:r>
              <a:rPr lang="en-IE" sz="2000" i="1" dirty="0">
                <a:latin typeface="CMBX12"/>
              </a:rPr>
              <a:t>‘if-then’ rules</a:t>
            </a:r>
            <a:r>
              <a:rPr lang="en-IE" dirty="0">
                <a:latin typeface="CMBX12"/>
              </a:rPr>
              <a:t>) for individual instance, that identify a minimal set of conditions or ‘anchors’ that ensure the same prediction for similar instances. </a:t>
            </a:r>
          </a:p>
        </p:txBody>
      </p:sp>
      <p:pic>
        <p:nvPicPr>
          <p:cNvPr id="5" name="Picture 4" descr="A red circle with a red line&#10;&#10;Description automatically generated">
            <a:extLst>
              <a:ext uri="{FF2B5EF4-FFF2-40B4-BE49-F238E27FC236}">
                <a16:creationId xmlns:a16="http://schemas.microsoft.com/office/drawing/2014/main" id="{A6A84070-4C26-9636-2D96-8DE9B11C5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63" y="5476129"/>
            <a:ext cx="935113" cy="128038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00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EADD-3CAB-2861-CF30-87176DD0D254}"/>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5A15EA3-146E-05A0-6319-C7630AC1A4F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EB3EB4CF-5BBF-8817-AB45-B9974B39E27C}"/>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GB" sz="3200" b="1" dirty="0">
                <a:solidFill>
                  <a:schemeClr val="accent2"/>
                </a:solidFill>
                <a:latin typeface="CMR12"/>
              </a:rPr>
              <a:t>DiCE</a:t>
            </a:r>
            <a:r>
              <a:rPr lang="en-IE" sz="1400" b="0" i="0" u="none" strike="noStrike" baseline="0" dirty="0">
                <a:latin typeface="CMR12"/>
              </a:rPr>
              <a:t>.</a:t>
            </a:r>
          </a:p>
        </p:txBody>
      </p:sp>
      <p:sp>
        <p:nvSpPr>
          <p:cNvPr id="3" name="Content Placeholder 13">
            <a:extLst>
              <a:ext uri="{FF2B5EF4-FFF2-40B4-BE49-F238E27FC236}">
                <a16:creationId xmlns:a16="http://schemas.microsoft.com/office/drawing/2014/main" id="{3D4A8A0F-EF7E-2586-B963-97B634E4DB2A}"/>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LIME, ANCHORS, and </a:t>
            </a:r>
            <a:r>
              <a:rPr lang="en-GB" sz="3200" b="1" dirty="0">
                <a:solidFill>
                  <a:schemeClr val="accent2"/>
                </a:solidFill>
                <a:latin typeface="CMR12"/>
              </a:rPr>
              <a:t>DiCE</a:t>
            </a:r>
            <a:r>
              <a:rPr lang="en-GB" sz="1400" dirty="0">
                <a:latin typeface="CMR12"/>
              </a:rPr>
              <a:t>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14C1B9D2-7B86-D643-52D5-214650A9379F}"/>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DiCE </a:t>
            </a:r>
            <a:r>
              <a:rPr lang="en-IE" dirty="0">
                <a:latin typeface="CMBX12"/>
              </a:rPr>
              <a:t>-  </a:t>
            </a:r>
            <a:r>
              <a:rPr lang="en-GB" b="1" dirty="0">
                <a:solidFill>
                  <a:srgbClr val="0D0D0D"/>
                </a:solidFill>
                <a:latin typeface="Söhne"/>
              </a:rPr>
              <a:t>D</a:t>
            </a:r>
            <a:r>
              <a:rPr lang="en-GB" b="1" i="0" dirty="0">
                <a:effectLst/>
                <a:latin typeface="Söhne"/>
              </a:rPr>
              <a:t>i</a:t>
            </a:r>
            <a:r>
              <a:rPr lang="en-GB" b="0" i="0" dirty="0">
                <a:solidFill>
                  <a:schemeClr val="bg1">
                    <a:lumMod val="50000"/>
                  </a:schemeClr>
                </a:solidFill>
                <a:effectLst/>
                <a:latin typeface="Söhne"/>
              </a:rPr>
              <a:t>verse</a:t>
            </a:r>
            <a:r>
              <a:rPr lang="en-GB" b="0" i="0" dirty="0">
                <a:solidFill>
                  <a:srgbClr val="0D0D0D"/>
                </a:solidFill>
                <a:effectLst/>
                <a:latin typeface="Söhne"/>
              </a:rPr>
              <a:t> </a:t>
            </a:r>
            <a:r>
              <a:rPr lang="en-GB" b="1" i="0" dirty="0">
                <a:solidFill>
                  <a:srgbClr val="0D0D0D"/>
                </a:solidFill>
                <a:effectLst/>
                <a:latin typeface="Söhne"/>
              </a:rPr>
              <a:t>C</a:t>
            </a:r>
            <a:r>
              <a:rPr lang="en-GB" b="0" i="0" dirty="0">
                <a:solidFill>
                  <a:schemeClr val="bg1">
                    <a:lumMod val="50000"/>
                  </a:schemeClr>
                </a:solidFill>
                <a:effectLst/>
                <a:latin typeface="Söhne"/>
              </a:rPr>
              <a:t>ounterfactual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 Provides the minimal set of changes required to alter the instance prediction</a:t>
            </a:r>
            <a:r>
              <a:rPr lang="en-IE" dirty="0">
                <a:latin typeface="CMBX12"/>
              </a:rPr>
              <a:t>. Provides insights into model sensitivity and decision boundaries. </a:t>
            </a:r>
          </a:p>
        </p:txBody>
      </p:sp>
      <p:pic>
        <p:nvPicPr>
          <p:cNvPr id="6" name="Picture 5" descr="A diagram of a decision boundary&#10;&#10;Description automatically generated">
            <a:extLst>
              <a:ext uri="{FF2B5EF4-FFF2-40B4-BE49-F238E27FC236}">
                <a16:creationId xmlns:a16="http://schemas.microsoft.com/office/drawing/2014/main" id="{9DBA76DE-E93D-25D2-D1ED-BA40944A3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4228" y="5754464"/>
            <a:ext cx="2172561" cy="1028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19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0EFCC-EABD-0EB6-7980-AA8147FDBF66}"/>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96FF7C75-BDC1-C433-851A-A0252B65F1B0}"/>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Design + Methodology</a:t>
            </a:r>
          </a:p>
        </p:txBody>
      </p:sp>
      <p:sp>
        <p:nvSpPr>
          <p:cNvPr id="4" name="Text Placeholder 3">
            <a:extLst>
              <a:ext uri="{FF2B5EF4-FFF2-40B4-BE49-F238E27FC236}">
                <a16:creationId xmlns:a16="http://schemas.microsoft.com/office/drawing/2014/main" id="{E6D55546-2F56-F008-42FC-675D83324D52}"/>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Research objectives</a:t>
            </a:r>
          </a:p>
        </p:txBody>
      </p:sp>
    </p:spTree>
    <p:extLst>
      <p:ext uri="{BB962C8B-B14F-4D97-AF65-F5344CB8AC3E}">
        <p14:creationId xmlns:p14="http://schemas.microsoft.com/office/powerpoint/2010/main" val="22437426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2A8FE-39BA-F5F9-5BAD-8385B9CC24AF}"/>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ED867270-E4ED-4E2E-640F-991B9128C70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E7071F44-B1F7-2B14-D329-A7B873D310B8}"/>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26103799-5A0D-9F02-4727-FD155CA68574}"/>
              </a:ext>
            </a:extLst>
          </p:cNvPr>
          <p:cNvGraphicFramePr>
            <a:graphicFrameLocks noGrp="1"/>
          </p:cNvGraphicFramePr>
          <p:nvPr>
            <p:ph sz="half" idx="2"/>
            <p:extLst>
              <p:ext uri="{D42A27DB-BD31-4B8C-83A1-F6EECF244321}">
                <p14:modId xmlns:p14="http://schemas.microsoft.com/office/powerpoint/2010/main" val="1358581467"/>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FE856B0-DD21-7F8B-1834-741924427F7A}"/>
              </a:ext>
            </a:extLst>
          </p:cNvPr>
          <p:cNvGraphicFramePr>
            <a:graphicFrameLocks/>
          </p:cNvGraphicFramePr>
          <p:nvPr>
            <p:extLst>
              <p:ext uri="{D42A27DB-BD31-4B8C-83A1-F6EECF244321}">
                <p14:modId xmlns:p14="http://schemas.microsoft.com/office/powerpoint/2010/main" val="2754104621"/>
              </p:ext>
            </p:extLst>
          </p:nvPr>
        </p:nvGraphicFramePr>
        <p:xfrm>
          <a:off x="4366220" y="5085184"/>
          <a:ext cx="7394882" cy="15841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3A159E6-BA8C-A173-AD9B-2522A6A9BC82}"/>
              </a:ext>
            </a:extLst>
          </p:cNvPr>
          <p:cNvGraphicFramePr>
            <a:graphicFrameLocks/>
          </p:cNvGraphicFramePr>
          <p:nvPr>
            <p:extLst>
              <p:ext uri="{D42A27DB-BD31-4B8C-83A1-F6EECF244321}">
                <p14:modId xmlns:p14="http://schemas.microsoft.com/office/powerpoint/2010/main" val="3355125127"/>
              </p:ext>
            </p:extLst>
          </p:nvPr>
        </p:nvGraphicFramePr>
        <p:xfrm>
          <a:off x="4364226" y="3200710"/>
          <a:ext cx="7394882" cy="18247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428087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Graphic spid="2"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46F0C-8091-E30B-6323-B9D83EA5A1F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9D752894-1E63-9401-137A-7FE9D491A8F0}"/>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D056CBE8-1E65-2B66-2645-A5AFFE398159}"/>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6A461DC9-AD7A-FE3F-CC82-D487EBF44EE5}"/>
              </a:ext>
            </a:extLst>
          </p:cNvPr>
          <p:cNvGraphicFramePr>
            <a:graphicFrameLocks noGrp="1"/>
          </p:cNvGraphicFramePr>
          <p:nvPr>
            <p:ph sz="half" idx="2"/>
            <p:extLst>
              <p:ext uri="{D42A27DB-BD31-4B8C-83A1-F6EECF244321}">
                <p14:modId xmlns:p14="http://schemas.microsoft.com/office/powerpoint/2010/main" val="3310709184"/>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screen with a drawing of two people&#10;&#10;Description automatically generated">
            <a:extLst>
              <a:ext uri="{FF2B5EF4-FFF2-40B4-BE49-F238E27FC236}">
                <a16:creationId xmlns:a16="http://schemas.microsoft.com/office/drawing/2014/main" id="{A8C20617-C8B1-5E97-9343-CABD205168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4226" y="3284984"/>
            <a:ext cx="2492896" cy="2492896"/>
          </a:xfrm>
          <a:prstGeom prst="rect">
            <a:avLst/>
          </a:prstGeom>
        </p:spPr>
      </p:pic>
      <p:grpSp>
        <p:nvGrpSpPr>
          <p:cNvPr id="23" name="Group 22">
            <a:extLst>
              <a:ext uri="{FF2B5EF4-FFF2-40B4-BE49-F238E27FC236}">
                <a16:creationId xmlns:a16="http://schemas.microsoft.com/office/drawing/2014/main" id="{22BAA243-4916-BC92-1ECE-11E079E7A63B}"/>
              </a:ext>
            </a:extLst>
          </p:cNvPr>
          <p:cNvGrpSpPr/>
          <p:nvPr/>
        </p:nvGrpSpPr>
        <p:grpSpPr>
          <a:xfrm>
            <a:off x="7084275" y="3861048"/>
            <a:ext cx="2250497" cy="1055091"/>
            <a:chOff x="7084275" y="3861048"/>
            <a:chExt cx="2250497" cy="1055091"/>
          </a:xfrm>
        </p:grpSpPr>
        <p:grpSp>
          <p:nvGrpSpPr>
            <p:cNvPr id="12" name="Group 11">
              <a:extLst>
                <a:ext uri="{FF2B5EF4-FFF2-40B4-BE49-F238E27FC236}">
                  <a16:creationId xmlns:a16="http://schemas.microsoft.com/office/drawing/2014/main" id="{5C649BD3-ED4D-58A4-69F9-5971595C7098}"/>
                </a:ext>
              </a:extLst>
            </p:cNvPr>
            <p:cNvGrpSpPr/>
            <p:nvPr/>
          </p:nvGrpSpPr>
          <p:grpSpPr>
            <a:xfrm>
              <a:off x="7318548" y="3861048"/>
              <a:ext cx="2016224" cy="1055091"/>
              <a:chOff x="7318548" y="3861048"/>
              <a:chExt cx="2016224" cy="1055091"/>
            </a:xfrm>
          </p:grpSpPr>
          <p:sp>
            <p:nvSpPr>
              <p:cNvPr id="6" name="Rectangle: Diagonal Corners Rounded 5">
                <a:extLst>
                  <a:ext uri="{FF2B5EF4-FFF2-40B4-BE49-F238E27FC236}">
                    <a16:creationId xmlns:a16="http://schemas.microsoft.com/office/drawing/2014/main" id="{C1445587-0324-9E4E-9880-02345CEE4867}"/>
                  </a:ext>
                </a:extLst>
              </p:cNvPr>
              <p:cNvSpPr/>
              <p:nvPr/>
            </p:nvSpPr>
            <p:spPr>
              <a:xfrm>
                <a:off x="7318548" y="3861048"/>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A</a:t>
                </a:r>
              </a:p>
            </p:txBody>
          </p:sp>
          <p:sp>
            <p:nvSpPr>
              <p:cNvPr id="8" name="Rectangle: Diagonal Corners Rounded 7">
                <a:extLst>
                  <a:ext uri="{FF2B5EF4-FFF2-40B4-BE49-F238E27FC236}">
                    <a16:creationId xmlns:a16="http://schemas.microsoft.com/office/drawing/2014/main" id="{3BBC5EA4-B41D-7B1A-A621-8A8F5308B681}"/>
                  </a:ext>
                </a:extLst>
              </p:cNvPr>
              <p:cNvSpPr/>
              <p:nvPr/>
            </p:nvSpPr>
            <p:spPr>
              <a:xfrm>
                <a:off x="7318548" y="4628107"/>
                <a:ext cx="2016224" cy="288032"/>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Instance B</a:t>
                </a:r>
              </a:p>
            </p:txBody>
          </p:sp>
          <p:sp>
            <p:nvSpPr>
              <p:cNvPr id="9" name="Arrow: Up-Down 8">
                <a:extLst>
                  <a:ext uri="{FF2B5EF4-FFF2-40B4-BE49-F238E27FC236}">
                    <a16:creationId xmlns:a16="http://schemas.microsoft.com/office/drawing/2014/main" id="{67C02025-6DBB-8AE6-5588-5DC47747D8F9}"/>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11" name="Picture 10" descr="A black and white math symbol&#10;&#10;Description automatically generated">
                <a:extLst>
                  <a:ext uri="{FF2B5EF4-FFF2-40B4-BE49-F238E27FC236}">
                    <a16:creationId xmlns:a16="http://schemas.microsoft.com/office/drawing/2014/main" id="{DBFEC413-5252-E401-025A-63B1FAC6B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19" name="TextBox 18">
              <a:extLst>
                <a:ext uri="{FF2B5EF4-FFF2-40B4-BE49-F238E27FC236}">
                  <a16:creationId xmlns:a16="http://schemas.microsoft.com/office/drawing/2014/main" id="{6C4564AB-265A-D632-3B8D-27BE92609F53}"/>
                </a:ext>
              </a:extLst>
            </p:cNvPr>
            <p:cNvSpPr txBox="1"/>
            <p:nvPr/>
          </p:nvSpPr>
          <p:spPr>
            <a:xfrm>
              <a:off x="7084275" y="4250093"/>
              <a:ext cx="652743" cy="276999"/>
            </a:xfrm>
            <a:prstGeom prst="rect">
              <a:avLst/>
            </a:prstGeom>
            <a:noFill/>
          </p:spPr>
          <p:txBody>
            <a:bodyPr wrap="none" rtlCol="0">
              <a:spAutoFit/>
            </a:bodyPr>
            <a:lstStyle/>
            <a:p>
              <a:r>
                <a:rPr lang="en-IE" sz="1200" dirty="0"/>
                <a:t>Closest</a:t>
              </a:r>
            </a:p>
          </p:txBody>
        </p:sp>
      </p:grpSp>
      <p:grpSp>
        <p:nvGrpSpPr>
          <p:cNvPr id="29" name="Group 28">
            <a:extLst>
              <a:ext uri="{FF2B5EF4-FFF2-40B4-BE49-F238E27FC236}">
                <a16:creationId xmlns:a16="http://schemas.microsoft.com/office/drawing/2014/main" id="{6DE29E6E-FD41-2890-8221-DFAF2A6D4D39}"/>
              </a:ext>
            </a:extLst>
          </p:cNvPr>
          <p:cNvGrpSpPr/>
          <p:nvPr/>
        </p:nvGrpSpPr>
        <p:grpSpPr>
          <a:xfrm>
            <a:off x="8941510" y="5036676"/>
            <a:ext cx="2625510" cy="1103599"/>
            <a:chOff x="8941510" y="5036676"/>
            <a:chExt cx="2625510" cy="1103599"/>
          </a:xfrm>
        </p:grpSpPr>
        <p:grpSp>
          <p:nvGrpSpPr>
            <p:cNvPr id="24" name="Group 23">
              <a:extLst>
                <a:ext uri="{FF2B5EF4-FFF2-40B4-BE49-F238E27FC236}">
                  <a16:creationId xmlns:a16="http://schemas.microsoft.com/office/drawing/2014/main" id="{E0AFDF2E-D0F8-B1BE-175B-C8110BE004AD}"/>
                </a:ext>
              </a:extLst>
            </p:cNvPr>
            <p:cNvGrpSpPr/>
            <p:nvPr/>
          </p:nvGrpSpPr>
          <p:grpSpPr>
            <a:xfrm>
              <a:off x="9258093" y="5085184"/>
              <a:ext cx="2308927" cy="1055091"/>
              <a:chOff x="9258093" y="5085184"/>
              <a:chExt cx="2308927" cy="1055091"/>
            </a:xfrm>
          </p:grpSpPr>
          <p:grpSp>
            <p:nvGrpSpPr>
              <p:cNvPr id="14" name="Group 13">
                <a:extLst>
                  <a:ext uri="{FF2B5EF4-FFF2-40B4-BE49-F238E27FC236}">
                    <a16:creationId xmlns:a16="http://schemas.microsoft.com/office/drawing/2014/main" id="{71343ED1-90A1-1625-C945-524C81B8365F}"/>
                  </a:ext>
                </a:extLst>
              </p:cNvPr>
              <p:cNvGrpSpPr/>
              <p:nvPr/>
            </p:nvGrpSpPr>
            <p:grpSpPr>
              <a:xfrm>
                <a:off x="9550796" y="5085184"/>
                <a:ext cx="2016224" cy="1055091"/>
                <a:chOff x="7318548" y="3861048"/>
                <a:chExt cx="2016224" cy="1055091"/>
              </a:xfrm>
            </p:grpSpPr>
            <p:sp>
              <p:nvSpPr>
                <p:cNvPr id="15" name="Rectangle: Diagonal Corners Rounded 14">
                  <a:extLst>
                    <a:ext uri="{FF2B5EF4-FFF2-40B4-BE49-F238E27FC236}">
                      <a16:creationId xmlns:a16="http://schemas.microsoft.com/office/drawing/2014/main" id="{6677DC32-73F3-023F-05CC-68D335511285}"/>
                    </a:ext>
                  </a:extLst>
                </p:cNvPr>
                <p:cNvSpPr/>
                <p:nvPr/>
              </p:nvSpPr>
              <p:spPr>
                <a:xfrm>
                  <a:off x="7318548" y="3861048"/>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A</a:t>
                  </a:r>
                </a:p>
              </p:txBody>
            </p:sp>
            <p:sp>
              <p:nvSpPr>
                <p:cNvPr id="16" name="Rectangle: Diagonal Corners Rounded 15">
                  <a:extLst>
                    <a:ext uri="{FF2B5EF4-FFF2-40B4-BE49-F238E27FC236}">
                      <a16:creationId xmlns:a16="http://schemas.microsoft.com/office/drawing/2014/main" id="{6A183A2E-6AB8-69CA-5853-C65B1BD53539}"/>
                    </a:ext>
                  </a:extLst>
                </p:cNvPr>
                <p:cNvSpPr/>
                <p:nvPr/>
              </p:nvSpPr>
              <p:spPr>
                <a:xfrm>
                  <a:off x="7318548" y="4628107"/>
                  <a:ext cx="2016224" cy="288032"/>
                </a:xfrm>
                <a:prstGeom prst="round2Diag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Explanation B</a:t>
                  </a:r>
                </a:p>
              </p:txBody>
            </p:sp>
            <p:sp>
              <p:nvSpPr>
                <p:cNvPr id="17" name="Arrow: Up-Down 16">
                  <a:extLst>
                    <a:ext uri="{FF2B5EF4-FFF2-40B4-BE49-F238E27FC236}">
                      <a16:creationId xmlns:a16="http://schemas.microsoft.com/office/drawing/2014/main" id="{ACBD59D1-6CA2-3537-4670-68DC438EDBEF}"/>
                    </a:ext>
                  </a:extLst>
                </p:cNvPr>
                <p:cNvSpPr/>
                <p:nvPr/>
              </p:nvSpPr>
              <p:spPr>
                <a:xfrm>
                  <a:off x="7750596" y="4149080"/>
                  <a:ext cx="288032" cy="479027"/>
                </a:xfrm>
                <a:prstGeom prst="up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Picture 17" descr="A black and white math symbol&#10;&#10;Description automatically generated">
                  <a:extLst>
                    <a:ext uri="{FF2B5EF4-FFF2-40B4-BE49-F238E27FC236}">
                      <a16:creationId xmlns:a16="http://schemas.microsoft.com/office/drawing/2014/main" id="{69FEE8CA-F475-BE24-93F6-9ED4B0891A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6336" y="4221088"/>
                  <a:ext cx="870404" cy="288032"/>
                </a:xfrm>
                <a:prstGeom prst="rect">
                  <a:avLst/>
                </a:prstGeom>
              </p:spPr>
            </p:pic>
          </p:grpSp>
          <p:sp>
            <p:nvSpPr>
              <p:cNvPr id="20" name="TextBox 19">
                <a:extLst>
                  <a:ext uri="{FF2B5EF4-FFF2-40B4-BE49-F238E27FC236}">
                    <a16:creationId xmlns:a16="http://schemas.microsoft.com/office/drawing/2014/main" id="{2BDD7BBB-DA4C-8273-F83A-6D707EB25D53}"/>
                  </a:ext>
                </a:extLst>
              </p:cNvPr>
              <p:cNvSpPr txBox="1"/>
              <p:nvPr/>
            </p:nvSpPr>
            <p:spPr>
              <a:xfrm>
                <a:off x="9258093" y="5474229"/>
                <a:ext cx="652743" cy="276999"/>
              </a:xfrm>
              <a:prstGeom prst="rect">
                <a:avLst/>
              </a:prstGeom>
              <a:noFill/>
            </p:spPr>
            <p:txBody>
              <a:bodyPr wrap="none" rtlCol="0">
                <a:spAutoFit/>
              </a:bodyPr>
              <a:lstStyle/>
              <a:p>
                <a:r>
                  <a:rPr lang="en-IE" sz="1200" dirty="0"/>
                  <a:t>Closest</a:t>
                </a:r>
              </a:p>
            </p:txBody>
          </p:sp>
        </p:grpSp>
        <p:sp>
          <p:nvSpPr>
            <p:cNvPr id="22" name="Equals 21">
              <a:extLst>
                <a:ext uri="{FF2B5EF4-FFF2-40B4-BE49-F238E27FC236}">
                  <a16:creationId xmlns:a16="http://schemas.microsoft.com/office/drawing/2014/main" id="{49FC45FE-E8E3-2638-3613-E7B08F64DBE8}"/>
                </a:ext>
              </a:extLst>
            </p:cNvPr>
            <p:cNvSpPr/>
            <p:nvPr/>
          </p:nvSpPr>
          <p:spPr>
            <a:xfrm rot="2210939">
              <a:off x="8941510" y="5036676"/>
              <a:ext cx="544439" cy="344768"/>
            </a:xfrm>
            <a:prstGeom prst="mathEqual">
              <a:avLst>
                <a:gd name="adj1" fmla="val 23520"/>
                <a:gd name="adj2" fmla="val 188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grpSp>
      <p:grpSp>
        <p:nvGrpSpPr>
          <p:cNvPr id="28" name="Group 27">
            <a:extLst>
              <a:ext uri="{FF2B5EF4-FFF2-40B4-BE49-F238E27FC236}">
                <a16:creationId xmlns:a16="http://schemas.microsoft.com/office/drawing/2014/main" id="{D672ED3D-FF31-CEB0-A104-18B3F86744FD}"/>
              </a:ext>
            </a:extLst>
          </p:cNvPr>
          <p:cNvGrpSpPr/>
          <p:nvPr/>
        </p:nvGrpSpPr>
        <p:grpSpPr>
          <a:xfrm>
            <a:off x="7084275" y="3717032"/>
            <a:ext cx="4674833" cy="2592288"/>
            <a:chOff x="7084275" y="3717032"/>
            <a:chExt cx="4674833" cy="2592288"/>
          </a:xfrm>
        </p:grpSpPr>
        <p:pic>
          <p:nvPicPr>
            <p:cNvPr id="26" name="Picture 25" descr="A black arrow with a white background&#10;&#10;Description automatically generated">
              <a:extLst>
                <a:ext uri="{FF2B5EF4-FFF2-40B4-BE49-F238E27FC236}">
                  <a16:creationId xmlns:a16="http://schemas.microsoft.com/office/drawing/2014/main" id="{781306DA-4574-0A47-65D7-CCDB98198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33268" y="3880164"/>
              <a:ext cx="366715" cy="479027"/>
            </a:xfrm>
            <a:prstGeom prst="rect">
              <a:avLst/>
            </a:prstGeom>
          </p:spPr>
        </p:pic>
        <p:sp>
          <p:nvSpPr>
            <p:cNvPr id="27" name="Rectangle: Rounded Corners 26">
              <a:extLst>
                <a:ext uri="{FF2B5EF4-FFF2-40B4-BE49-F238E27FC236}">
                  <a16:creationId xmlns:a16="http://schemas.microsoft.com/office/drawing/2014/main" id="{F249FE9C-46EC-D39C-1D6F-0554BF4B1923}"/>
                </a:ext>
              </a:extLst>
            </p:cNvPr>
            <p:cNvSpPr/>
            <p:nvPr/>
          </p:nvSpPr>
          <p:spPr>
            <a:xfrm>
              <a:off x="7084275" y="3717032"/>
              <a:ext cx="4674833" cy="2592288"/>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922259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BD63F-26EC-EF1E-81FD-F4D263CAD11C}"/>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5F93089F-7A0F-D927-D06D-59C4DFB17FB9}"/>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17B99E4C-02C9-7F04-8AD9-8A3BC400B884}"/>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2" name="Content Placeholder 4" descr="Vertical Box List showing 3 groups arranged one below the other with bullet points for task descriptions under each group">
            <a:extLst>
              <a:ext uri="{FF2B5EF4-FFF2-40B4-BE49-F238E27FC236}">
                <a16:creationId xmlns:a16="http://schemas.microsoft.com/office/drawing/2014/main" id="{4B2056FD-4277-E19D-EF9A-F0D057A13C96}"/>
              </a:ext>
            </a:extLst>
          </p:cNvPr>
          <p:cNvGraphicFramePr>
            <a:graphicFrameLocks/>
          </p:cNvGraphicFramePr>
          <p:nvPr>
            <p:extLst>
              <p:ext uri="{D42A27DB-BD31-4B8C-83A1-F6EECF244321}">
                <p14:modId xmlns:p14="http://schemas.microsoft.com/office/powerpoint/2010/main" val="1971764981"/>
              </p:ext>
            </p:extLst>
          </p:nvPr>
        </p:nvGraphicFramePr>
        <p:xfrm>
          <a:off x="4366220" y="1556792"/>
          <a:ext cx="7394882" cy="1824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diagram of a graph&#10;&#10;Description automatically generated">
            <a:extLst>
              <a:ext uri="{FF2B5EF4-FFF2-40B4-BE49-F238E27FC236}">
                <a16:creationId xmlns:a16="http://schemas.microsoft.com/office/drawing/2014/main" id="{9E32B046-680C-442F-8916-4E5C81606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0236" y="3717032"/>
            <a:ext cx="2468364" cy="2468364"/>
          </a:xfrm>
          <a:prstGeom prst="rect">
            <a:avLst/>
          </a:prstGeom>
        </p:spPr>
      </p:pic>
      <p:grpSp>
        <p:nvGrpSpPr>
          <p:cNvPr id="12" name="Group 11">
            <a:extLst>
              <a:ext uri="{FF2B5EF4-FFF2-40B4-BE49-F238E27FC236}">
                <a16:creationId xmlns:a16="http://schemas.microsoft.com/office/drawing/2014/main" id="{E99B755C-000C-2C2E-268B-DB308C23B2A9}"/>
              </a:ext>
            </a:extLst>
          </p:cNvPr>
          <p:cNvGrpSpPr/>
          <p:nvPr/>
        </p:nvGrpSpPr>
        <p:grpSpPr>
          <a:xfrm>
            <a:off x="7241132" y="3909244"/>
            <a:ext cx="4588420" cy="1714825"/>
            <a:chOff x="7241132" y="3909244"/>
            <a:chExt cx="4588420" cy="1714825"/>
          </a:xfrm>
        </p:grpSpPr>
        <p:sp>
          <p:nvSpPr>
            <p:cNvPr id="9" name="Content Placeholder 2">
              <a:extLst>
                <a:ext uri="{FF2B5EF4-FFF2-40B4-BE49-F238E27FC236}">
                  <a16:creationId xmlns:a16="http://schemas.microsoft.com/office/drawing/2014/main" id="{FE3D08D5-2A1D-2E43-C2DE-EFBB6E1C6407}"/>
                </a:ext>
              </a:extLst>
            </p:cNvPr>
            <p:cNvSpPr txBox="1">
              <a:spLocks noChangeArrowheads="1"/>
            </p:cNvSpPr>
            <p:nvPr/>
          </p:nvSpPr>
          <p:spPr bwMode="auto">
            <a:xfrm>
              <a:off x="7241132" y="3909244"/>
              <a:ext cx="4588420" cy="1391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Cluster Explanations.</a:t>
              </a:r>
            </a:p>
            <a:p>
              <a:pPr eaLnBrk="1" hangingPunct="1"/>
              <a:r>
                <a:rPr lang="en-US" altLang="en-US" sz="1800" dirty="0"/>
                <a:t>Compare explanation cluster label to predicted class form associated instance.</a:t>
              </a:r>
            </a:p>
            <a:p>
              <a:pPr eaLnBrk="1" hangingPunct="1"/>
              <a:r>
                <a:rPr lang="en-US" altLang="en-US" sz="1800" dirty="0"/>
                <a:t>Count number of matches  (STABILITY criteria satisfied).</a:t>
              </a:r>
            </a:p>
          </p:txBody>
        </p:sp>
        <p:pic>
          <p:nvPicPr>
            <p:cNvPr id="11" name="Picture 10" descr="A black arrow with a white background&#10;&#10;Description automatically generated">
              <a:extLst>
                <a:ext uri="{FF2B5EF4-FFF2-40B4-BE49-F238E27FC236}">
                  <a16:creationId xmlns:a16="http://schemas.microsoft.com/office/drawing/2014/main" id="{2FFF6C99-0051-2AB0-04C8-ADD1A88CE4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19347" y="5157192"/>
              <a:ext cx="332866" cy="466877"/>
            </a:xfrm>
            <a:prstGeom prst="rect">
              <a:avLst/>
            </a:prstGeom>
          </p:spPr>
        </p:pic>
      </p:grpSp>
    </p:spTree>
    <p:extLst>
      <p:ext uri="{BB962C8B-B14F-4D97-AF65-F5344CB8AC3E}">
        <p14:creationId xmlns:p14="http://schemas.microsoft.com/office/powerpoint/2010/main" val="672123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childTnLst>
                                </p:cTn>
                              </p:par>
                            </p:childTnLst>
                          </p:cTn>
                        </p:par>
                        <p:par>
                          <p:cTn id="13" fill="hold">
                            <p:stCondLst>
                              <p:cond delay="2750"/>
                            </p:stCondLst>
                            <p:childTnLst>
                              <p:par>
                                <p:cTn id="14" presetID="10" presetClass="entr" presetSubtype="0" fill="hold" nodeType="afterEffect">
                                  <p:stCondLst>
                                    <p:cond delay="1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CD130-5FFB-52F1-1E48-766BB800229E}"/>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B2A43198-4987-D212-CCC7-D748F562FA54}"/>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08DC08A8-110B-A7D2-9558-AED375B9FE7E}"/>
              </a:ext>
            </a:extLst>
          </p:cNvPr>
          <p:cNvSpPr>
            <a:spLocks noGrp="1" noChangeArrowheads="1"/>
          </p:cNvSpPr>
          <p:nvPr>
            <p:ph sz="half" idx="1"/>
          </p:nvPr>
        </p:nvSpPr>
        <p:spPr>
          <a:xfrm>
            <a:off x="1487488" y="1984375"/>
            <a:ext cx="2734716" cy="4684985"/>
          </a:xfrm>
        </p:spPr>
        <p:txBody>
          <a:bodyPr>
            <a:normAutofit fontScale="92500" lnSpcReduction="10000"/>
          </a:bodyPr>
          <a:lstStyle/>
          <a:p>
            <a:pPr eaLnBrk="1" hangingPunct="1"/>
            <a:r>
              <a:rPr lang="en-US" altLang="en-US" dirty="0"/>
              <a:t>Build a performant NN CC Fraud predictive model with dataset.</a:t>
            </a:r>
          </a:p>
          <a:p>
            <a:pPr eaLnBrk="1" hangingPunct="1"/>
            <a:r>
              <a:rPr lang="en-US" altLang="en-US" dirty="0"/>
              <a:t>Prove XAI methods produce meaningful explanations.</a:t>
            </a:r>
          </a:p>
          <a:p>
            <a:pPr eaLnBrk="1" hangingPunct="1"/>
            <a:r>
              <a:rPr lang="en-US" altLang="en-US" dirty="0"/>
              <a:t>Score each XAI technique against a set of custom-built metrics (inspired by similar ML experiment with Healthcare data).</a:t>
            </a:r>
          </a:p>
        </p:txBody>
      </p:sp>
      <p:graphicFrame>
        <p:nvGraphicFramePr>
          <p:cNvPr id="7" name="Content Placeholder 4" descr="Vertical Box List showing 3 groups arranged one below the other with bullet points for task descriptions under each group">
            <a:extLst>
              <a:ext uri="{FF2B5EF4-FFF2-40B4-BE49-F238E27FC236}">
                <a16:creationId xmlns:a16="http://schemas.microsoft.com/office/drawing/2014/main" id="{9C3AF25C-6390-715F-BA46-826F98D87ADB}"/>
              </a:ext>
            </a:extLst>
          </p:cNvPr>
          <p:cNvGraphicFramePr>
            <a:graphicFrameLocks/>
          </p:cNvGraphicFramePr>
          <p:nvPr>
            <p:extLst>
              <p:ext uri="{D42A27DB-BD31-4B8C-83A1-F6EECF244321}">
                <p14:modId xmlns:p14="http://schemas.microsoft.com/office/powerpoint/2010/main" val="3069695801"/>
              </p:ext>
            </p:extLst>
          </p:nvPr>
        </p:nvGraphicFramePr>
        <p:xfrm>
          <a:off x="4366220" y="1556792"/>
          <a:ext cx="7394882" cy="158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49576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ACCE-576A-D035-DA0E-C7414BDC61B2}"/>
            </a:ext>
          </a:extLst>
        </p:cNvPr>
        <p:cNvGrpSpPr/>
        <p:nvPr/>
      </p:nvGrpSpPr>
      <p:grpSpPr>
        <a:xfrm>
          <a:off x="0" y="0"/>
          <a:ext cx="0" cy="0"/>
          <a:chOff x="0" y="0"/>
          <a:chExt cx="0" cy="0"/>
        </a:xfrm>
      </p:grpSpPr>
      <p:sp>
        <p:nvSpPr>
          <p:cNvPr id="19458" name="Title 1">
            <a:extLst>
              <a:ext uri="{FF2B5EF4-FFF2-40B4-BE49-F238E27FC236}">
                <a16:creationId xmlns:a16="http://schemas.microsoft.com/office/drawing/2014/main" id="{85F5BD1E-2728-2941-DEE5-F1F059C8C58C}"/>
              </a:ext>
            </a:extLst>
          </p:cNvPr>
          <p:cNvSpPr>
            <a:spLocks noGrp="1" noChangeArrowheads="1"/>
          </p:cNvSpPr>
          <p:nvPr>
            <p:ph type="title"/>
          </p:nvPr>
        </p:nvSpPr>
        <p:spPr>
          <a:xfrm>
            <a:off x="1522413" y="381000"/>
            <a:ext cx="9829800" cy="1219200"/>
          </a:xfrm>
        </p:spPr>
        <p:txBody>
          <a:bodyPr/>
          <a:lstStyle/>
          <a:p>
            <a:pPr eaLnBrk="1" hangingPunct="1"/>
            <a:r>
              <a:rPr lang="en-US" altLang="en-US" dirty="0">
                <a:solidFill>
                  <a:srgbClr val="986F07"/>
                </a:solidFill>
              </a:rPr>
              <a:t>XAI: Custom Metrics to Score Each Technique</a:t>
            </a:r>
          </a:p>
        </p:txBody>
      </p:sp>
      <p:sp>
        <p:nvSpPr>
          <p:cNvPr id="19459" name="Content Placeholder 2">
            <a:extLst>
              <a:ext uri="{FF2B5EF4-FFF2-40B4-BE49-F238E27FC236}">
                <a16:creationId xmlns:a16="http://schemas.microsoft.com/office/drawing/2014/main" id="{B6798EE5-F6B5-30D5-8E54-365CA060F81A}"/>
              </a:ext>
            </a:extLst>
          </p:cNvPr>
          <p:cNvSpPr>
            <a:spLocks noGrp="1" noChangeArrowheads="1"/>
          </p:cNvSpPr>
          <p:nvPr>
            <p:ph sz="half" idx="1"/>
          </p:nvPr>
        </p:nvSpPr>
        <p:spPr>
          <a:xfrm>
            <a:off x="1487488" y="1984375"/>
            <a:ext cx="2734716" cy="4684985"/>
          </a:xfrm>
        </p:spPr>
        <p:txBody>
          <a:bodyPr>
            <a:normAutofit fontScale="92500"/>
          </a:bodyPr>
          <a:lstStyle/>
          <a:p>
            <a:pPr eaLnBrk="1" hangingPunct="1"/>
            <a:r>
              <a:rPr lang="en-US" altLang="en-US" dirty="0"/>
              <a:t>The ‘scores’ from each XAI experiment provide the input to a statistical analysis experiment.</a:t>
            </a:r>
          </a:p>
          <a:p>
            <a:pPr eaLnBrk="1" hangingPunct="1"/>
            <a:r>
              <a:rPr lang="en-US" altLang="en-US" dirty="0"/>
              <a:t>This experiment assesses if there is any significant difference between the performance of the XAI techniques.</a:t>
            </a:r>
          </a:p>
        </p:txBody>
      </p:sp>
      <p:graphicFrame>
        <p:nvGraphicFramePr>
          <p:cNvPr id="5" name="Content Placeholder 4" descr="Vertical Box List showing 3 groups arranged one below the other with bullet points for task descriptions under each group">
            <a:extLst>
              <a:ext uri="{FF2B5EF4-FFF2-40B4-BE49-F238E27FC236}">
                <a16:creationId xmlns:a16="http://schemas.microsoft.com/office/drawing/2014/main" id="{739623F8-E9EF-44AD-F648-153C14DAE9A5}"/>
              </a:ext>
            </a:extLst>
          </p:cNvPr>
          <p:cNvGraphicFramePr>
            <a:graphicFrameLocks noGrp="1"/>
          </p:cNvGraphicFramePr>
          <p:nvPr>
            <p:ph sz="half" idx="2"/>
            <p:extLst>
              <p:ext uri="{D42A27DB-BD31-4B8C-83A1-F6EECF244321}">
                <p14:modId xmlns:p14="http://schemas.microsoft.com/office/powerpoint/2010/main" val="3753226780"/>
              </p:ext>
            </p:extLst>
          </p:nvPr>
        </p:nvGraphicFramePr>
        <p:xfrm>
          <a:off x="4364226" y="1556793"/>
          <a:ext cx="7394882" cy="158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descr="Vertical Box List showing 3 groups arranged one below the other with bullet points for task descriptions under each group">
            <a:extLst>
              <a:ext uri="{FF2B5EF4-FFF2-40B4-BE49-F238E27FC236}">
                <a16:creationId xmlns:a16="http://schemas.microsoft.com/office/drawing/2014/main" id="{48E338A5-2D3F-C1D9-2527-F699601BC5D5}"/>
              </a:ext>
            </a:extLst>
          </p:cNvPr>
          <p:cNvGraphicFramePr>
            <a:graphicFrameLocks/>
          </p:cNvGraphicFramePr>
          <p:nvPr>
            <p:extLst>
              <p:ext uri="{D42A27DB-BD31-4B8C-83A1-F6EECF244321}">
                <p14:modId xmlns:p14="http://schemas.microsoft.com/office/powerpoint/2010/main" val="2192560127"/>
              </p:ext>
            </p:extLst>
          </p:nvPr>
        </p:nvGraphicFramePr>
        <p:xfrm>
          <a:off x="4364226" y="3284984"/>
          <a:ext cx="7394882" cy="15841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557477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459">
                                            <p:txEl>
                                              <p:pRg st="0" end="0"/>
                                            </p:txEl>
                                          </p:spTgt>
                                        </p:tgtEl>
                                        <p:attrNameLst>
                                          <p:attrName>style.visibility</p:attrName>
                                        </p:attrNameLst>
                                      </p:cBhvr>
                                      <p:to>
                                        <p:strVal val="visible"/>
                                      </p:to>
                                    </p:set>
                                    <p:animEffect transition="in" filter="fade">
                                      <p:cBhvr>
                                        <p:cTn id="19" dur="500"/>
                                        <p:tgtEl>
                                          <p:spTgt spid="1945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459">
                                            <p:txEl>
                                              <p:pRg st="1" end="1"/>
                                            </p:txEl>
                                          </p:spTgt>
                                        </p:tgtEl>
                                        <p:attrNameLst>
                                          <p:attrName>style.visibility</p:attrName>
                                        </p:attrNameLst>
                                      </p:cBhvr>
                                      <p:to>
                                        <p:strVal val="visible"/>
                                      </p:to>
                                    </p:set>
                                    <p:animEffect transition="in" filter="fade">
                                      <p:cBhvr>
                                        <p:cTn id="24" dur="500"/>
                                        <p:tgtEl>
                                          <p:spTgt spid="19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Graphic spid="5" grpId="0">
        <p:bldAsOne/>
      </p:bldGraphic>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AE209-1961-3BB9-AB51-80BEA9C3BB21}"/>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43FF2E5C-5B91-E83C-A3A8-C36E1321C9DC}"/>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Implementation</a:t>
            </a:r>
          </a:p>
        </p:txBody>
      </p:sp>
      <p:sp>
        <p:nvSpPr>
          <p:cNvPr id="4" name="Text Placeholder 3">
            <a:extLst>
              <a:ext uri="{FF2B5EF4-FFF2-40B4-BE49-F238E27FC236}">
                <a16:creationId xmlns:a16="http://schemas.microsoft.com/office/drawing/2014/main" id="{7234096A-F277-5E40-2451-C3E0AA876710}"/>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Generating and evaluating XAI custom metrics</a:t>
            </a:r>
          </a:p>
        </p:txBody>
      </p:sp>
    </p:spTree>
    <p:extLst>
      <p:ext uri="{BB962C8B-B14F-4D97-AF65-F5344CB8AC3E}">
        <p14:creationId xmlns:p14="http://schemas.microsoft.com/office/powerpoint/2010/main" val="114959077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37B8011-DAEE-12B7-1273-1F3019AC9602}"/>
              </a:ext>
            </a:extLst>
          </p:cNvPr>
          <p:cNvSpPr>
            <a:spLocks noGrp="1" noChangeArrowheads="1"/>
          </p:cNvSpPr>
          <p:nvPr>
            <p:ph type="title"/>
          </p:nvPr>
        </p:nvSpPr>
        <p:spPr>
          <a:xfrm>
            <a:off x="1522413" y="685800"/>
            <a:ext cx="4114800" cy="1925638"/>
          </a:xfrm>
        </p:spPr>
        <p:txBody>
          <a:bodyPr wrap="square" anchor="b">
            <a:normAutofit/>
          </a:bodyPr>
          <a:lstStyle/>
          <a:p>
            <a:pPr eaLnBrk="1" hangingPunct="1"/>
            <a:r>
              <a:rPr lang="en-US" altLang="en-US"/>
              <a:t>Experiment Structure</a:t>
            </a:r>
          </a:p>
        </p:txBody>
      </p:sp>
      <p:pic>
        <p:nvPicPr>
          <p:cNvPr id="5" name="Content Placeholder 4">
            <a:extLst>
              <a:ext uri="{FF2B5EF4-FFF2-40B4-BE49-F238E27FC236}">
                <a16:creationId xmlns:a16="http://schemas.microsoft.com/office/drawing/2014/main" id="{5FECA5A2-6146-20A1-51F4-10E578C7057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4654252" y="1124744"/>
            <a:ext cx="7272809" cy="4752528"/>
          </a:xfrm>
          <a:noFill/>
        </p:spPr>
      </p:pic>
      <p:sp>
        <p:nvSpPr>
          <p:cNvPr id="18435" name="Content Placeholder 2">
            <a:extLst>
              <a:ext uri="{FF2B5EF4-FFF2-40B4-BE49-F238E27FC236}">
                <a16:creationId xmlns:a16="http://schemas.microsoft.com/office/drawing/2014/main" id="{D5C1D8AB-1F2F-316E-4F0C-40B00A0095F6}"/>
              </a:ext>
            </a:extLst>
          </p:cNvPr>
          <p:cNvSpPr>
            <a:spLocks noGrp="1" noChangeArrowheads="1"/>
          </p:cNvSpPr>
          <p:nvPr>
            <p:ph type="body" sz="half" idx="2"/>
          </p:nvPr>
        </p:nvSpPr>
        <p:spPr>
          <a:xfrm>
            <a:off x="1522413" y="2895598"/>
            <a:ext cx="2987823" cy="3822257"/>
          </a:xfrm>
        </p:spPr>
        <p:txBody>
          <a:bodyPr wrap="square" anchor="t">
            <a:normAutofit fontScale="85000" lnSpcReduction="20000"/>
          </a:bodyPr>
          <a:lstStyle/>
          <a:p>
            <a:pPr marL="342900" indent="-342900" eaLnBrk="1" hangingPunct="1">
              <a:buFont typeface="Arial" panose="020B0604020202020204" pitchFamily="34" charset="0"/>
              <a:buChar char="•"/>
            </a:pPr>
            <a:r>
              <a:rPr lang="en-US" altLang="en-US" dirty="0"/>
              <a:t>Implemented as a modular framework of Python files.</a:t>
            </a:r>
          </a:p>
          <a:p>
            <a:pPr marL="342900" indent="-342900" eaLnBrk="1" hangingPunct="1">
              <a:buFont typeface="Arial" panose="020B0604020202020204" pitchFamily="34" charset="0"/>
              <a:buChar char="•"/>
            </a:pPr>
            <a:r>
              <a:rPr lang="en-US" altLang="en-US" dirty="0"/>
              <a:t>NN Model built from training data split.</a:t>
            </a:r>
          </a:p>
          <a:p>
            <a:pPr marL="342900" indent="-342900" eaLnBrk="1" hangingPunct="1">
              <a:buFont typeface="Arial" panose="020B0604020202020204" pitchFamily="34" charset="0"/>
              <a:buChar char="•"/>
            </a:pPr>
            <a:r>
              <a:rPr lang="en-US" altLang="en-US" dirty="0"/>
              <a:t>XAI explainers built from training/test/full dataset, as required by each given implementation library.</a:t>
            </a:r>
          </a:p>
          <a:p>
            <a:pPr marL="342900" indent="-342900" eaLnBrk="1" hangingPunct="1">
              <a:buFont typeface="Arial" panose="020B0604020202020204" pitchFamily="34" charset="0"/>
              <a:buChar char="•"/>
            </a:pPr>
            <a:r>
              <a:rPr lang="en-US" altLang="en-US" dirty="0"/>
              <a:t>Test data (in ‘chunks’) used to generate actual explanations for scoring.</a:t>
            </a:r>
          </a:p>
          <a:p>
            <a:pPr marL="342900" indent="-342900" eaLnBrk="1" hangingPunct="1">
              <a:buFont typeface="Arial" panose="020B0604020202020204" pitchFamily="34" charset="0"/>
              <a:buChar char="•"/>
            </a:pPr>
            <a:r>
              <a:rPr lang="en-US" altLang="en-US" dirty="0"/>
              <a:t>Score date fed into analysis and processed (also a Python </a:t>
            </a:r>
            <a:r>
              <a:rPr lang="en-US" altLang="en-US" i="1" dirty="0"/>
              <a:t>.</a:t>
            </a:r>
            <a:r>
              <a:rPr lang="en-US" altLang="en-US" i="1" dirty="0" err="1"/>
              <a:t>ipynb</a:t>
            </a:r>
            <a:r>
              <a:rPr lang="en-US" altLang="en-US" i="1" dirty="0"/>
              <a:t> </a:t>
            </a:r>
            <a:r>
              <a:rPr lang="en-US" altLang="en-US" dirty="0"/>
              <a:t>file)</a:t>
            </a:r>
          </a:p>
        </p:txBody>
      </p:sp>
      <p:sp>
        <p:nvSpPr>
          <p:cNvPr id="2" name="Content Placeholder 2">
            <a:extLst>
              <a:ext uri="{FF2B5EF4-FFF2-40B4-BE49-F238E27FC236}">
                <a16:creationId xmlns:a16="http://schemas.microsoft.com/office/drawing/2014/main" id="{80944A44-81B0-2416-A89D-26C839D5C53E}"/>
              </a:ext>
            </a:extLst>
          </p:cNvPr>
          <p:cNvSpPr txBox="1">
            <a:spLocks noChangeArrowheads="1"/>
          </p:cNvSpPr>
          <p:nvPr/>
        </p:nvSpPr>
        <p:spPr bwMode="auto">
          <a:xfrm>
            <a:off x="6598469" y="6316216"/>
            <a:ext cx="5184576" cy="4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90000"/>
              </a:lnSpc>
              <a:spcBef>
                <a:spcPts val="1800"/>
              </a:spcBef>
              <a:spcAft>
                <a:spcPct val="0"/>
              </a:spcAft>
              <a:buClr>
                <a:srgbClr val="454545"/>
              </a:buClr>
              <a:buSzPct val="80000"/>
              <a:buFont typeface="Arial" panose="020B0604020202020204" pitchFamily="34" charset="0"/>
              <a:buNone/>
              <a:defRPr sz="2000" kern="1200">
                <a:solidFill>
                  <a:schemeClr val="tx1"/>
                </a:solidFill>
                <a:latin typeface="+mn-lt"/>
                <a:ea typeface="+mn-ea"/>
                <a:cs typeface="+mn-cs"/>
              </a:defRPr>
            </a:lvl1pPr>
            <a:lvl2pPr marL="457200" indent="0" algn="l" rtl="0" eaLnBrk="0" fontAlgn="base" hangingPunct="0">
              <a:lnSpc>
                <a:spcPct val="90000"/>
              </a:lnSpc>
              <a:spcBef>
                <a:spcPts val="1000"/>
              </a:spcBef>
              <a:spcAft>
                <a:spcPct val="0"/>
              </a:spcAft>
              <a:buClr>
                <a:srgbClr val="454545"/>
              </a:buClr>
              <a:buSzPct val="80000"/>
              <a:buFont typeface="Arial" panose="020B0604020202020204" pitchFamily="34" charset="0"/>
              <a:buNone/>
              <a:defRPr sz="1200" kern="1200">
                <a:solidFill>
                  <a:schemeClr val="tx1"/>
                </a:solidFill>
                <a:latin typeface="+mn-lt"/>
                <a:ea typeface="+mn-ea"/>
                <a:cs typeface="+mn-cs"/>
              </a:defRPr>
            </a:lvl2pPr>
            <a:lvl3pPr marL="9144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1000" kern="1200">
                <a:solidFill>
                  <a:schemeClr val="tx1"/>
                </a:solidFill>
                <a:latin typeface="+mn-lt"/>
                <a:ea typeface="+mn-ea"/>
                <a:cs typeface="+mn-cs"/>
              </a:defRPr>
            </a:lvl3pPr>
            <a:lvl4pPr marL="13716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4pPr>
            <a:lvl5pPr marL="1828800" indent="0" algn="l" rtl="0" eaLnBrk="0" fontAlgn="base" hangingPunct="0">
              <a:lnSpc>
                <a:spcPct val="90000"/>
              </a:lnSpc>
              <a:spcBef>
                <a:spcPts val="600"/>
              </a:spcBef>
              <a:spcAft>
                <a:spcPct val="0"/>
              </a:spcAft>
              <a:buClr>
                <a:srgbClr val="454545"/>
              </a:buClr>
              <a:buSzPct val="80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tx1">
                  <a:lumMod val="90000"/>
                  <a:lumOff val="10000"/>
                </a:schemeClr>
              </a:buClr>
              <a:buSzPct val="80000"/>
              <a:buFont typeface="Arial" pitchFamily="34" charset="0"/>
              <a:buNone/>
              <a:defRPr sz="900" kern="1200">
                <a:solidFill>
                  <a:schemeClr val="tx1"/>
                </a:solidFill>
                <a:latin typeface="+mn-lt"/>
                <a:ea typeface="+mn-ea"/>
                <a:cs typeface="+mn-cs"/>
              </a:defRPr>
            </a:lvl9pPr>
          </a:lstStyle>
          <a:p>
            <a:r>
              <a:rPr lang="en-IE" sz="1800" i="1" dirty="0">
                <a:solidFill>
                  <a:schemeClr val="bg1">
                    <a:lumMod val="65000"/>
                  </a:schemeClr>
                </a:solidFill>
                <a:latin typeface="Arial" panose="020B0604020202020204" pitchFamily="34" charset="0"/>
              </a:rPr>
              <a:t>https://github.com/JackDaedalus/Dissertation.git</a:t>
            </a:r>
            <a:br>
              <a:rPr lang="en-IE" sz="1800" i="1" dirty="0">
                <a:solidFill>
                  <a:schemeClr val="bg1">
                    <a:lumMod val="65000"/>
                  </a:schemeClr>
                </a:solidFill>
              </a:rPr>
            </a:br>
            <a:endParaRPr lang="en-IE" sz="1800" i="1" dirty="0">
              <a:solidFill>
                <a:schemeClr val="bg1">
                  <a:lumMod val="65000"/>
                </a:schemeClr>
              </a:solidFill>
            </a:endParaRPr>
          </a:p>
          <a:p>
            <a:br>
              <a:rPr lang="en-IE" sz="3200" dirty="0">
                <a:solidFill>
                  <a:schemeClr val="bg1">
                    <a:lumMod val="65000"/>
                  </a:schemeClr>
                </a:solidFill>
                <a:latin typeface="Lato" panose="020F0502020204030203" pitchFamily="34" charset="0"/>
              </a:rPr>
            </a:br>
            <a:endParaRPr lang="en-US" altLang="en-US" sz="3200"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AB662-45EA-2512-A9B6-3DCD1AA94A30}"/>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8E4EC775-DC7E-0409-0DA6-A68C616E050A}"/>
              </a:ext>
            </a:extLst>
          </p:cNvPr>
          <p:cNvSpPr>
            <a:spLocks noGrp="1" noChangeArrowheads="1"/>
          </p:cNvSpPr>
          <p:nvPr>
            <p:ph type="title"/>
          </p:nvPr>
        </p:nvSpPr>
        <p:spPr>
          <a:xfrm>
            <a:off x="1522412" y="2236788"/>
            <a:ext cx="8460431" cy="2411412"/>
          </a:xfrm>
        </p:spPr>
        <p:txBody>
          <a:bodyPr/>
          <a:lstStyle/>
          <a:p>
            <a:pPr eaLnBrk="1" hangingPunct="1"/>
            <a:r>
              <a:rPr lang="en-US" altLang="en-US" dirty="0"/>
              <a:t>Motivation</a:t>
            </a:r>
          </a:p>
        </p:txBody>
      </p:sp>
      <p:sp>
        <p:nvSpPr>
          <p:cNvPr id="4" name="Text Placeholder 3">
            <a:extLst>
              <a:ext uri="{FF2B5EF4-FFF2-40B4-BE49-F238E27FC236}">
                <a16:creationId xmlns:a16="http://schemas.microsoft.com/office/drawing/2014/main" id="{C5CEFF9A-6380-58B7-CF0B-9F62127AB42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How to propose developments in the use of ‘explainability’ techniques in credit card fraud</a:t>
            </a:r>
          </a:p>
        </p:txBody>
      </p:sp>
    </p:spTree>
    <p:extLst>
      <p:ext uri="{BB962C8B-B14F-4D97-AF65-F5344CB8AC3E}">
        <p14:creationId xmlns:p14="http://schemas.microsoft.com/office/powerpoint/2010/main" val="396650449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B4C3A-F217-D133-296E-F149EBBE7CDE}"/>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5E2B8E7-D036-4E5A-B70F-60A59BB8FAC2}"/>
              </a:ext>
            </a:extLst>
          </p:cNvPr>
          <p:cNvSpPr>
            <a:spLocks noGrp="1" noChangeArrowheads="1"/>
          </p:cNvSpPr>
          <p:nvPr>
            <p:ph type="title"/>
          </p:nvPr>
        </p:nvSpPr>
        <p:spPr>
          <a:xfrm>
            <a:off x="1522412" y="381000"/>
            <a:ext cx="10260631" cy="1219200"/>
          </a:xfrm>
        </p:spPr>
        <p:txBody>
          <a:bodyPr/>
          <a:lstStyle/>
          <a:p>
            <a:pPr eaLnBrk="1" hangingPunct="1"/>
            <a:r>
              <a:rPr lang="en-US" altLang="en-US" dirty="0">
                <a:solidFill>
                  <a:srgbClr val="986F07"/>
                </a:solidFill>
              </a:rPr>
              <a:t>Pre-Experiment Question: Meaningful XAI Output?</a:t>
            </a:r>
          </a:p>
        </p:txBody>
      </p:sp>
      <p:grpSp>
        <p:nvGrpSpPr>
          <p:cNvPr id="15" name="Group 14">
            <a:extLst>
              <a:ext uri="{FF2B5EF4-FFF2-40B4-BE49-F238E27FC236}">
                <a16:creationId xmlns:a16="http://schemas.microsoft.com/office/drawing/2014/main" id="{BD18CC90-6BFD-E31A-79A2-A01ED7327818}"/>
              </a:ext>
            </a:extLst>
          </p:cNvPr>
          <p:cNvGrpSpPr/>
          <p:nvPr/>
        </p:nvGrpSpPr>
        <p:grpSpPr>
          <a:xfrm>
            <a:off x="1306388" y="1528192"/>
            <a:ext cx="3672332" cy="2692896"/>
            <a:chOff x="1306388" y="1528192"/>
            <a:chExt cx="3672332" cy="2692896"/>
          </a:xfrm>
        </p:grpSpPr>
        <p:grpSp>
          <p:nvGrpSpPr>
            <p:cNvPr id="2" name="Group 1">
              <a:extLst>
                <a:ext uri="{FF2B5EF4-FFF2-40B4-BE49-F238E27FC236}">
                  <a16:creationId xmlns:a16="http://schemas.microsoft.com/office/drawing/2014/main" id="{18D8715A-2DF1-22E0-048D-630E03FDC2E7}"/>
                </a:ext>
                <a:ext uri="{C183D7F6-B498-43B3-948B-1728B52AA6E4}">
                  <adec:decorative xmlns:adec="http://schemas.microsoft.com/office/drawing/2017/decorative" val="1"/>
                </a:ext>
              </a:extLst>
            </p:cNvPr>
            <p:cNvGrpSpPr/>
            <p:nvPr/>
          </p:nvGrpSpPr>
          <p:grpSpPr>
            <a:xfrm>
              <a:off x="1306388" y="1528192"/>
              <a:ext cx="3672332" cy="2692896"/>
              <a:chOff x="1306388" y="1528192"/>
              <a:chExt cx="3672332" cy="2692896"/>
            </a:xfrm>
          </p:grpSpPr>
          <p:pic>
            <p:nvPicPr>
              <p:cNvPr id="4" name="Picture 3" descr="A graph of blue and white text&#10;&#10;Description automatically generated">
                <a:extLst>
                  <a:ext uri="{FF2B5EF4-FFF2-40B4-BE49-F238E27FC236}">
                    <a16:creationId xmlns:a16="http://schemas.microsoft.com/office/drawing/2014/main" id="{552B0BEC-0C8E-C829-31E1-E37AEA9AF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388" y="1528192"/>
                <a:ext cx="1963983" cy="2207856"/>
              </a:xfrm>
              <a:prstGeom prst="rect">
                <a:avLst/>
              </a:prstGeom>
              <a:ln>
                <a:noFill/>
              </a:ln>
              <a:effectLst>
                <a:outerShdw blurRad="190500" algn="tl" rotWithShape="0">
                  <a:srgbClr val="000000">
                    <a:alpha val="70000"/>
                  </a:srgbClr>
                </a:outerShdw>
              </a:effectLst>
            </p:spPr>
          </p:pic>
          <p:pic>
            <p:nvPicPr>
              <p:cNvPr id="6" name="Picture 5" descr="A screenshot of a computer&#10;&#10;Description automatically generated">
                <a:extLst>
                  <a:ext uri="{FF2B5EF4-FFF2-40B4-BE49-F238E27FC236}">
                    <a16:creationId xmlns:a16="http://schemas.microsoft.com/office/drawing/2014/main" id="{BADABA6C-DB88-EA75-FA2F-CD9320DC6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294" y="1916832"/>
                <a:ext cx="1724426" cy="2304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sp>
          <p:nvSpPr>
            <p:cNvPr id="7" name="TextBox 6">
              <a:extLst>
                <a:ext uri="{FF2B5EF4-FFF2-40B4-BE49-F238E27FC236}">
                  <a16:creationId xmlns:a16="http://schemas.microsoft.com/office/drawing/2014/main" id="{3FB4327D-A30E-1D09-8801-C23267F5CD02}"/>
                </a:ext>
              </a:extLst>
            </p:cNvPr>
            <p:cNvSpPr txBox="1"/>
            <p:nvPr/>
          </p:nvSpPr>
          <p:spPr>
            <a:xfrm>
              <a:off x="2240165" y="3823708"/>
              <a:ext cx="761747"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SHAP</a:t>
              </a:r>
            </a:p>
          </p:txBody>
        </p:sp>
      </p:grpSp>
      <p:grpSp>
        <p:nvGrpSpPr>
          <p:cNvPr id="17" name="Group 16">
            <a:extLst>
              <a:ext uri="{FF2B5EF4-FFF2-40B4-BE49-F238E27FC236}">
                <a16:creationId xmlns:a16="http://schemas.microsoft.com/office/drawing/2014/main" id="{C156C4A0-0FB4-D661-435F-0571D6AE19C0}"/>
              </a:ext>
            </a:extLst>
          </p:cNvPr>
          <p:cNvGrpSpPr/>
          <p:nvPr/>
        </p:nvGrpSpPr>
        <p:grpSpPr>
          <a:xfrm>
            <a:off x="5218277" y="1560397"/>
            <a:ext cx="3000397" cy="2905146"/>
            <a:chOff x="5218277" y="1560397"/>
            <a:chExt cx="3000397" cy="2905146"/>
          </a:xfrm>
        </p:grpSpPr>
        <p:pic>
          <p:nvPicPr>
            <p:cNvPr id="8" name="Picture 7" descr="A screenshot of a computer&#10;&#10;Description automatically generated">
              <a:extLst>
                <a:ext uri="{FF2B5EF4-FFF2-40B4-BE49-F238E27FC236}">
                  <a16:creationId xmlns:a16="http://schemas.microsoft.com/office/drawing/2014/main" id="{4E81DDB9-6369-BA9A-9B60-91FC765EE2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277" y="1560397"/>
              <a:ext cx="3000397" cy="29051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C50E79C-CE7D-3E9F-9955-FA7E2FBA162B}"/>
                </a:ext>
              </a:extLst>
            </p:cNvPr>
            <p:cNvSpPr txBox="1"/>
            <p:nvPr/>
          </p:nvSpPr>
          <p:spPr>
            <a:xfrm>
              <a:off x="5332665" y="2797537"/>
              <a:ext cx="720069"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LIME</a:t>
              </a:r>
            </a:p>
          </p:txBody>
        </p:sp>
      </p:grpSp>
      <p:grpSp>
        <p:nvGrpSpPr>
          <p:cNvPr id="18" name="Group 17">
            <a:extLst>
              <a:ext uri="{FF2B5EF4-FFF2-40B4-BE49-F238E27FC236}">
                <a16:creationId xmlns:a16="http://schemas.microsoft.com/office/drawing/2014/main" id="{D1FA1A02-A15C-3FEA-3705-86EB383BF080}"/>
              </a:ext>
            </a:extLst>
          </p:cNvPr>
          <p:cNvGrpSpPr/>
          <p:nvPr/>
        </p:nvGrpSpPr>
        <p:grpSpPr>
          <a:xfrm>
            <a:off x="8435690" y="1881713"/>
            <a:ext cx="3549003" cy="4190057"/>
            <a:chOff x="8435690" y="1881713"/>
            <a:chExt cx="3549003" cy="4190057"/>
          </a:xfrm>
        </p:grpSpPr>
        <p:grpSp>
          <p:nvGrpSpPr>
            <p:cNvPr id="3" name="Group 2">
              <a:extLst>
                <a:ext uri="{FF2B5EF4-FFF2-40B4-BE49-F238E27FC236}">
                  <a16:creationId xmlns:a16="http://schemas.microsoft.com/office/drawing/2014/main" id="{E960801F-CAD2-FB7D-6282-0F0A01115040}"/>
                </a:ext>
              </a:extLst>
            </p:cNvPr>
            <p:cNvGrpSpPr/>
            <p:nvPr/>
          </p:nvGrpSpPr>
          <p:grpSpPr>
            <a:xfrm>
              <a:off x="8435690" y="1881713"/>
              <a:ext cx="3549003" cy="4190057"/>
              <a:chOff x="8435690" y="1881713"/>
              <a:chExt cx="3549003" cy="4190057"/>
            </a:xfrm>
          </p:grpSpPr>
          <p:pic>
            <p:nvPicPr>
              <p:cNvPr id="10" name="Picture 9" descr="A screenshot of a computer&#10;&#10;Description automatically generated">
                <a:extLst>
                  <a:ext uri="{FF2B5EF4-FFF2-40B4-BE49-F238E27FC236}">
                    <a16:creationId xmlns:a16="http://schemas.microsoft.com/office/drawing/2014/main" id="{79BE8286-646B-C44F-2FB7-E4F1077EE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5690" y="1881713"/>
                <a:ext cx="3549003" cy="1984480"/>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D6A65429-A9FD-89D6-51E6-941B65153D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690" y="4147706"/>
                <a:ext cx="3549003" cy="1924064"/>
              </a:xfrm>
              <a:prstGeom prst="rect">
                <a:avLst/>
              </a:prstGeom>
              <a:ln>
                <a:solidFill>
                  <a:schemeClr val="tx1"/>
                </a:solidFill>
              </a:ln>
              <a:effectLst>
                <a:outerShdw blurRad="292100" dist="139700" dir="2700000" algn="tl" rotWithShape="0">
                  <a:srgbClr val="333333">
                    <a:alpha val="65000"/>
                  </a:srgbClr>
                </a:outerShdw>
              </a:effectLst>
            </p:spPr>
          </p:pic>
        </p:grpSp>
        <p:sp>
          <p:nvSpPr>
            <p:cNvPr id="11" name="TextBox 10">
              <a:extLst>
                <a:ext uri="{FF2B5EF4-FFF2-40B4-BE49-F238E27FC236}">
                  <a16:creationId xmlns:a16="http://schemas.microsoft.com/office/drawing/2014/main" id="{5D1C9697-6E8C-B798-06BD-EDA988EDC832}"/>
                </a:ext>
              </a:extLst>
            </p:cNvPr>
            <p:cNvSpPr txBox="1"/>
            <p:nvPr/>
          </p:nvSpPr>
          <p:spPr>
            <a:xfrm>
              <a:off x="9555996" y="3822284"/>
              <a:ext cx="1221168"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ANCHORS</a:t>
              </a:r>
            </a:p>
          </p:txBody>
        </p:sp>
      </p:grpSp>
      <p:grpSp>
        <p:nvGrpSpPr>
          <p:cNvPr id="19" name="Group 18">
            <a:extLst>
              <a:ext uri="{FF2B5EF4-FFF2-40B4-BE49-F238E27FC236}">
                <a16:creationId xmlns:a16="http://schemas.microsoft.com/office/drawing/2014/main" id="{616EF845-FE06-81A9-4027-DBE5827E073B}"/>
              </a:ext>
            </a:extLst>
          </p:cNvPr>
          <p:cNvGrpSpPr/>
          <p:nvPr/>
        </p:nvGrpSpPr>
        <p:grpSpPr>
          <a:xfrm>
            <a:off x="1211361" y="4678080"/>
            <a:ext cx="6157431" cy="2064670"/>
            <a:chOff x="1211361" y="4678080"/>
            <a:chExt cx="6157431" cy="2064670"/>
          </a:xfrm>
        </p:grpSpPr>
        <p:grpSp>
          <p:nvGrpSpPr>
            <p:cNvPr id="5" name="Group 4">
              <a:extLst>
                <a:ext uri="{FF2B5EF4-FFF2-40B4-BE49-F238E27FC236}">
                  <a16:creationId xmlns:a16="http://schemas.microsoft.com/office/drawing/2014/main" id="{6591E3F4-DB02-04B3-9B9A-1404361C3EA3}"/>
                </a:ext>
              </a:extLst>
            </p:cNvPr>
            <p:cNvGrpSpPr/>
            <p:nvPr/>
          </p:nvGrpSpPr>
          <p:grpSpPr>
            <a:xfrm>
              <a:off x="1211361" y="4678080"/>
              <a:ext cx="6157431" cy="2064670"/>
              <a:chOff x="1211361" y="4678080"/>
              <a:chExt cx="6157431" cy="2064670"/>
            </a:xfrm>
          </p:grpSpPr>
          <p:pic>
            <p:nvPicPr>
              <p:cNvPr id="14" name="Picture 13" descr="A screenshot of a computer&#10;&#10;Description automatically generated">
                <a:extLst>
                  <a:ext uri="{FF2B5EF4-FFF2-40B4-BE49-F238E27FC236}">
                    <a16:creationId xmlns:a16="http://schemas.microsoft.com/office/drawing/2014/main" id="{808F6377-3F8F-1115-85B7-7233407F2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61" y="4678080"/>
                <a:ext cx="5099075" cy="114300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82D7802B-9FE9-02C2-BF2F-3E7E0F96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7603" y="5580692"/>
                <a:ext cx="5391189" cy="1162058"/>
              </a:xfrm>
              <a:prstGeom prst="rect">
                <a:avLst/>
              </a:prstGeom>
              <a:ln>
                <a:noFill/>
              </a:ln>
              <a:effectLst>
                <a:outerShdw blurRad="292100" dist="139700" dir="2700000" algn="tl" rotWithShape="0">
                  <a:srgbClr val="333333">
                    <a:alpha val="65000"/>
                  </a:srgbClr>
                </a:outerShdw>
              </a:effectLst>
            </p:spPr>
          </p:pic>
        </p:grpSp>
        <p:sp>
          <p:nvSpPr>
            <p:cNvPr id="13" name="TextBox 12">
              <a:extLst>
                <a:ext uri="{FF2B5EF4-FFF2-40B4-BE49-F238E27FC236}">
                  <a16:creationId xmlns:a16="http://schemas.microsoft.com/office/drawing/2014/main" id="{754DCA23-EDFC-4A81-2918-0FEA13004283}"/>
                </a:ext>
              </a:extLst>
            </p:cNvPr>
            <p:cNvSpPr txBox="1"/>
            <p:nvPr/>
          </p:nvSpPr>
          <p:spPr>
            <a:xfrm>
              <a:off x="1455619" y="5887104"/>
              <a:ext cx="684803" cy="369332"/>
            </a:xfrm>
            <a:prstGeom prst="rect">
              <a:avLst/>
            </a:prstGeom>
            <a:noFill/>
            <a:effectLst>
              <a:glow rad="228600">
                <a:schemeClr val="accent2">
                  <a:satMod val="175000"/>
                  <a:alpha val="40000"/>
                </a:schemeClr>
              </a:glow>
              <a:outerShdw blurRad="50800" dist="38100" dir="2700000" algn="tl" rotWithShape="0">
                <a:prstClr val="black">
                  <a:alpha val="40000"/>
                </a:prstClr>
              </a:outerShdw>
            </a:effectLst>
          </p:spPr>
          <p:txBody>
            <a:bodyPr wrap="none" rtlCol="0">
              <a:spAutoFit/>
            </a:bodyPr>
            <a:lstStyle/>
            <a:p>
              <a:r>
                <a:rPr lang="en-IE" b="1" dirty="0">
                  <a:solidFill>
                    <a:srgbClr val="C00000"/>
                  </a:solidFill>
                </a:rPr>
                <a:t>DiCE</a:t>
              </a:r>
            </a:p>
          </p:txBody>
        </p:sp>
      </p:grpSp>
    </p:spTree>
    <p:extLst>
      <p:ext uri="{BB962C8B-B14F-4D97-AF65-F5344CB8AC3E}">
        <p14:creationId xmlns:p14="http://schemas.microsoft.com/office/powerpoint/2010/main" val="3238332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750"/>
                                        <p:tgtEl>
                                          <p:spTgt spid="15"/>
                                        </p:tgtEl>
                                      </p:cBhvr>
                                    </p:animEffect>
                                  </p:childTnLst>
                                </p:cTn>
                              </p:par>
                            </p:childTnLst>
                          </p:cTn>
                        </p:par>
                        <p:par>
                          <p:cTn id="8" fill="hold">
                            <p:stCondLst>
                              <p:cond delay="2250"/>
                            </p:stCondLst>
                            <p:childTnLst>
                              <p:par>
                                <p:cTn id="9" presetID="10" presetClass="entr" presetSubtype="0" fill="hold"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750"/>
                                        <p:tgtEl>
                                          <p:spTgt spid="17"/>
                                        </p:tgtEl>
                                      </p:cBhvr>
                                    </p:animEffect>
                                  </p:childTnLst>
                                </p:cTn>
                              </p:par>
                            </p:childTnLst>
                          </p:cTn>
                        </p:par>
                        <p:par>
                          <p:cTn id="12" fill="hold">
                            <p:stCondLst>
                              <p:cond delay="4250"/>
                            </p:stCondLst>
                            <p:childTnLst>
                              <p:par>
                                <p:cTn id="13" presetID="10" presetClass="entr" presetSubtype="0" fill="hold"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childTnLst>
                          </p:cTn>
                        </p:par>
                        <p:par>
                          <p:cTn id="16" fill="hold">
                            <p:stCondLst>
                              <p:cond delay="6250"/>
                            </p:stCondLst>
                            <p:childTnLst>
                              <p:par>
                                <p:cTn id="17" presetID="10" presetClass="entr" presetSubtype="0" fill="hold"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AEF2-8C87-2EA0-ACE8-22212CE4B1A5}"/>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74ED739C-8963-D20C-87A9-E1154045252F}"/>
              </a:ext>
            </a:extLst>
          </p:cNvPr>
          <p:cNvSpPr>
            <a:spLocks noGrp="1" noChangeArrowheads="1"/>
          </p:cNvSpPr>
          <p:nvPr>
            <p:ph type="title"/>
          </p:nvPr>
        </p:nvSpPr>
        <p:spPr>
          <a:xfrm>
            <a:off x="1522412" y="2236788"/>
            <a:ext cx="8964488" cy="2411412"/>
          </a:xfrm>
        </p:spPr>
        <p:txBody>
          <a:bodyPr/>
          <a:lstStyle/>
          <a:p>
            <a:pPr eaLnBrk="1" hangingPunct="1"/>
            <a:r>
              <a:rPr lang="en-US" altLang="en-US" dirty="0"/>
              <a:t>Experiments: Results</a:t>
            </a:r>
          </a:p>
        </p:txBody>
      </p:sp>
      <p:sp>
        <p:nvSpPr>
          <p:cNvPr id="4" name="Text Placeholder 3">
            <a:extLst>
              <a:ext uri="{FF2B5EF4-FFF2-40B4-BE49-F238E27FC236}">
                <a16:creationId xmlns:a16="http://schemas.microsoft.com/office/drawing/2014/main" id="{F7EA1726-267C-5940-D7B0-7A21A49A3B6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do the experiments reveal?</a:t>
            </a:r>
          </a:p>
        </p:txBody>
      </p:sp>
    </p:spTree>
    <p:extLst>
      <p:ext uri="{BB962C8B-B14F-4D97-AF65-F5344CB8AC3E}">
        <p14:creationId xmlns:p14="http://schemas.microsoft.com/office/powerpoint/2010/main" val="334191624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A136-C24D-503B-8E59-08E1D03E2C42}"/>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F86AAA63-DD53-FBD6-B303-5ED025CE72C9}"/>
              </a:ext>
            </a:extLst>
          </p:cNvPr>
          <p:cNvSpPr>
            <a:spLocks noGrp="1" noChangeArrowheads="1"/>
          </p:cNvSpPr>
          <p:nvPr>
            <p:ph type="title"/>
          </p:nvPr>
        </p:nvSpPr>
        <p:spPr/>
        <p:txBody>
          <a:bodyPr/>
          <a:lstStyle/>
          <a:p>
            <a:pPr eaLnBrk="1" hangingPunct="1"/>
            <a:r>
              <a:rPr lang="en-US" altLang="en-US" dirty="0">
                <a:solidFill>
                  <a:srgbClr val="986F07"/>
                </a:solidFill>
              </a:rPr>
              <a:t>XAI Metric Scores</a:t>
            </a:r>
          </a:p>
        </p:txBody>
      </p:sp>
      <p:sp>
        <p:nvSpPr>
          <p:cNvPr id="16387" name="Content Placeholder 13">
            <a:extLst>
              <a:ext uri="{FF2B5EF4-FFF2-40B4-BE49-F238E27FC236}">
                <a16:creationId xmlns:a16="http://schemas.microsoft.com/office/drawing/2014/main" id="{FD8FFD87-AFE2-BA09-EE0F-6D834C6AA9B5}"/>
              </a:ext>
            </a:extLst>
          </p:cNvPr>
          <p:cNvSpPr>
            <a:spLocks noGrp="1" noChangeArrowheads="1"/>
          </p:cNvSpPr>
          <p:nvPr>
            <p:ph idx="1"/>
          </p:nvPr>
        </p:nvSpPr>
        <p:spPr>
          <a:xfrm>
            <a:off x="6437313" y="2997451"/>
            <a:ext cx="5544617" cy="2661577"/>
          </a:xfrm>
        </p:spPr>
        <p:txBody>
          <a:bodyPr/>
          <a:lstStyle/>
          <a:p>
            <a:pPr eaLnBrk="1" hangingPunct="1"/>
            <a:r>
              <a:rPr lang="en-US" altLang="en-US" dirty="0"/>
              <a:t>These experiment results confirm the NULL Hypothesis that the XAI methods </a:t>
            </a:r>
            <a:r>
              <a:rPr lang="en-US" altLang="en-US" b="1" i="1" dirty="0">
                <a:solidFill>
                  <a:srgbClr val="002060"/>
                </a:solidFill>
              </a:rPr>
              <a:t>do not </a:t>
            </a:r>
            <a:r>
              <a:rPr lang="en-US" altLang="en-US" dirty="0"/>
              <a:t>differ significantly in their performance.</a:t>
            </a:r>
          </a:p>
          <a:p>
            <a:pPr eaLnBrk="1" hangingPunct="1"/>
            <a:endParaRPr lang="en-US" altLang="en-US" dirty="0"/>
          </a:p>
          <a:p>
            <a:pPr eaLnBrk="1" hangingPunct="1"/>
            <a:r>
              <a:rPr lang="en-US" altLang="en-US" dirty="0"/>
              <a:t>No ranking can be applied to the XAI methods (based on the experiment conditions).</a:t>
            </a:r>
          </a:p>
        </p:txBody>
      </p:sp>
      <p:grpSp>
        <p:nvGrpSpPr>
          <p:cNvPr id="2" name="Group 1">
            <a:extLst>
              <a:ext uri="{FF2B5EF4-FFF2-40B4-BE49-F238E27FC236}">
                <a16:creationId xmlns:a16="http://schemas.microsoft.com/office/drawing/2014/main" id="{8F67E378-03C3-EB4C-9ADF-05297F96A2A6}"/>
              </a:ext>
            </a:extLst>
          </p:cNvPr>
          <p:cNvGrpSpPr/>
          <p:nvPr/>
        </p:nvGrpSpPr>
        <p:grpSpPr>
          <a:xfrm>
            <a:off x="1192009" y="1600200"/>
            <a:ext cx="4299544" cy="3729549"/>
            <a:chOff x="1192009" y="1600200"/>
            <a:chExt cx="4299544" cy="3729549"/>
          </a:xfrm>
        </p:grpSpPr>
        <p:pic>
          <p:nvPicPr>
            <p:cNvPr id="3" name="Picture 2" descr="A table with numbers and text&#10;&#10;Description automatically generated">
              <a:extLst>
                <a:ext uri="{FF2B5EF4-FFF2-40B4-BE49-F238E27FC236}">
                  <a16:creationId xmlns:a16="http://schemas.microsoft.com/office/drawing/2014/main" id="{6B8DD37F-C367-50E2-0F44-A2732EFD4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021" y="3393280"/>
              <a:ext cx="1957028" cy="1315486"/>
            </a:xfrm>
            <a:prstGeom prst="rect">
              <a:avLst/>
            </a:prstGeom>
          </p:spPr>
        </p:pic>
        <p:pic>
          <p:nvPicPr>
            <p:cNvPr id="5" name="Picture 4" descr="A table with numbers and text&#10;&#10;Description automatically generated">
              <a:extLst>
                <a:ext uri="{FF2B5EF4-FFF2-40B4-BE49-F238E27FC236}">
                  <a16:creationId xmlns:a16="http://schemas.microsoft.com/office/drawing/2014/main" id="{A3E7706B-6236-639F-60DA-BDD7C8D5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124" y="4007783"/>
              <a:ext cx="1989429" cy="1321966"/>
            </a:xfrm>
            <a:prstGeom prst="rect">
              <a:avLst/>
            </a:prstGeom>
          </p:spPr>
        </p:pic>
        <p:pic>
          <p:nvPicPr>
            <p:cNvPr id="7" name="Picture 6" descr="A table with numbers and letters&#10;&#10;Description automatically generated">
              <a:extLst>
                <a:ext uri="{FF2B5EF4-FFF2-40B4-BE49-F238E27FC236}">
                  <a16:creationId xmlns:a16="http://schemas.microsoft.com/office/drawing/2014/main" id="{579440F4-47D4-7CF2-572B-EA66FB863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009" y="2419635"/>
              <a:ext cx="2041525" cy="1400089"/>
            </a:xfrm>
            <a:prstGeom prst="rect">
              <a:avLst/>
            </a:prstGeom>
          </p:spPr>
        </p:pic>
        <p:pic>
          <p:nvPicPr>
            <p:cNvPr id="9" name="Picture 8" descr="A table with numbers and text&#10;&#10;Description automatically generated">
              <a:extLst>
                <a:ext uri="{FF2B5EF4-FFF2-40B4-BE49-F238E27FC236}">
                  <a16:creationId xmlns:a16="http://schemas.microsoft.com/office/drawing/2014/main" id="{D41CB3D5-FCBF-2685-F003-E771F4442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8068" y="1600200"/>
              <a:ext cx="1989429" cy="1393577"/>
            </a:xfrm>
            <a:prstGeom prst="rect">
              <a:avLst/>
            </a:prstGeom>
          </p:spPr>
        </p:pic>
      </p:grpSp>
      <p:pic>
        <p:nvPicPr>
          <p:cNvPr id="11" name="Picture 10" descr="A table with numbers and a few words&#10;&#10;Description automatically generated with medium confidence">
            <a:extLst>
              <a:ext uri="{FF2B5EF4-FFF2-40B4-BE49-F238E27FC236}">
                <a16:creationId xmlns:a16="http://schemas.microsoft.com/office/drawing/2014/main" id="{96475C83-3215-9F25-1249-3329C6CF01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6EBD7A70-F4DF-26B9-F197-6E2E60C93812}"/>
              </a:ext>
            </a:extLst>
          </p:cNvPr>
          <p:cNvGrpSpPr/>
          <p:nvPr/>
        </p:nvGrpSpPr>
        <p:grpSpPr>
          <a:xfrm>
            <a:off x="1192009" y="5108269"/>
            <a:ext cx="5245304" cy="1647424"/>
            <a:chOff x="1192009" y="5108269"/>
            <a:chExt cx="5245304" cy="1647424"/>
          </a:xfrm>
        </p:grpSpPr>
        <p:pic>
          <p:nvPicPr>
            <p:cNvPr id="13" name="Picture 12" descr="A table with text and numbers&#10;&#10;Description automatically generated">
              <a:extLst>
                <a:ext uri="{FF2B5EF4-FFF2-40B4-BE49-F238E27FC236}">
                  <a16:creationId xmlns:a16="http://schemas.microsoft.com/office/drawing/2014/main" id="{7F958932-ACF3-5BD0-EABE-34EEDB69A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009" y="5108269"/>
              <a:ext cx="2310115" cy="1647424"/>
            </a:xfrm>
            <a:prstGeom prst="rect">
              <a:avLst/>
            </a:prstGeom>
          </p:spPr>
        </p:pic>
        <p:pic>
          <p:nvPicPr>
            <p:cNvPr id="15" name="Picture 14" descr="A table with numbers and a number on it&#10;&#10;Description automatically generated">
              <a:extLst>
                <a:ext uri="{FF2B5EF4-FFF2-40B4-BE49-F238E27FC236}">
                  <a16:creationId xmlns:a16="http://schemas.microsoft.com/office/drawing/2014/main" id="{10168AB5-64D9-4BA6-F939-F56E0148F8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5788" y="5648319"/>
              <a:ext cx="2041525" cy="872446"/>
            </a:xfrm>
            <a:prstGeom prst="rect">
              <a:avLst/>
            </a:prstGeom>
          </p:spPr>
        </p:pic>
      </p:grpSp>
    </p:spTree>
    <p:extLst>
      <p:ext uri="{BB962C8B-B14F-4D97-AF65-F5344CB8AC3E}">
        <p14:creationId xmlns:p14="http://schemas.microsoft.com/office/powerpoint/2010/main" val="500915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750"/>
                                        <p:tgtEl>
                                          <p:spTgt spid="2"/>
                                        </p:tgtEl>
                                      </p:cBhvr>
                                    </p:animEffect>
                                  </p:childTnLst>
                                </p:cTn>
                              </p:par>
                            </p:childTnLst>
                          </p:cTn>
                        </p:par>
                        <p:par>
                          <p:cTn id="8" fill="hold">
                            <p:stCondLst>
                              <p:cond delay="175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4500"/>
                            </p:stCondLst>
                            <p:childTnLst>
                              <p:par>
                                <p:cTn id="17" presetID="10" presetClass="entr" presetSubtype="0" fill="hold" grpId="0" nodeType="afterEffect">
                                  <p:stCondLst>
                                    <p:cond delay="250"/>
                                  </p:stCondLst>
                                  <p:childTnLst>
                                    <p:set>
                                      <p:cBhvr>
                                        <p:cTn id="18" dur="1" fill="hold">
                                          <p:stCondLst>
                                            <p:cond delay="0"/>
                                          </p:stCondLst>
                                        </p:cTn>
                                        <p:tgtEl>
                                          <p:spTgt spid="16387">
                                            <p:txEl>
                                              <p:pRg st="0" end="0"/>
                                            </p:txEl>
                                          </p:spTgt>
                                        </p:tgtEl>
                                        <p:attrNameLst>
                                          <p:attrName>style.visibility</p:attrName>
                                        </p:attrNameLst>
                                      </p:cBhvr>
                                      <p:to>
                                        <p:strVal val="visible"/>
                                      </p:to>
                                    </p:set>
                                    <p:animEffect transition="in" filter="fade">
                                      <p:cBhvr>
                                        <p:cTn id="19" dur="1750"/>
                                        <p:tgtEl>
                                          <p:spTgt spid="16387">
                                            <p:txEl>
                                              <p:pRg st="0" end="0"/>
                                            </p:txEl>
                                          </p:spTgt>
                                        </p:tgtEl>
                                      </p:cBhvr>
                                    </p:animEffect>
                                  </p:childTnLst>
                                </p:cTn>
                              </p:par>
                            </p:childTnLst>
                          </p:cTn>
                        </p:par>
                        <p:par>
                          <p:cTn id="20" fill="hold">
                            <p:stCondLst>
                              <p:cond delay="6500"/>
                            </p:stCondLst>
                            <p:childTnLst>
                              <p:par>
                                <p:cTn id="21" presetID="10" presetClass="entr" presetSubtype="0" fill="hold" grpId="0" nodeType="afterEffect">
                                  <p:stCondLst>
                                    <p:cond delay="250"/>
                                  </p:stCondLst>
                                  <p:childTnLst>
                                    <p:set>
                                      <p:cBhvr>
                                        <p:cTn id="22" dur="1" fill="hold">
                                          <p:stCondLst>
                                            <p:cond delay="0"/>
                                          </p:stCondLst>
                                        </p:cTn>
                                        <p:tgtEl>
                                          <p:spTgt spid="16387">
                                            <p:txEl>
                                              <p:pRg st="2" end="2"/>
                                            </p:txEl>
                                          </p:spTgt>
                                        </p:tgtEl>
                                        <p:attrNameLst>
                                          <p:attrName>style.visibility</p:attrName>
                                        </p:attrNameLst>
                                      </p:cBhvr>
                                      <p:to>
                                        <p:strVal val="visible"/>
                                      </p:to>
                                    </p:set>
                                    <p:animEffect transition="in" filter="fade">
                                      <p:cBhvr>
                                        <p:cTn id="23" dur="175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2957-28D9-63E7-2806-F72147CFBD29}"/>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35B0FAF9-680D-ACF9-4439-E58F50817935}"/>
              </a:ext>
            </a:extLst>
          </p:cNvPr>
          <p:cNvSpPr>
            <a:spLocks noGrp="1" noChangeArrowheads="1"/>
          </p:cNvSpPr>
          <p:nvPr>
            <p:ph type="title"/>
          </p:nvPr>
        </p:nvSpPr>
        <p:spPr>
          <a:xfrm>
            <a:off x="1522413" y="381000"/>
            <a:ext cx="5931204" cy="1219200"/>
          </a:xfrm>
        </p:spPr>
        <p:txBody>
          <a:bodyPr/>
          <a:lstStyle/>
          <a:p>
            <a:pPr eaLnBrk="1" hangingPunct="1"/>
            <a:r>
              <a:rPr lang="en-US" altLang="en-US" dirty="0">
                <a:solidFill>
                  <a:srgbClr val="986F07"/>
                </a:solidFill>
              </a:rPr>
              <a:t>Statistical Analysis of XAI Scores</a:t>
            </a:r>
          </a:p>
        </p:txBody>
      </p:sp>
      <p:pic>
        <p:nvPicPr>
          <p:cNvPr id="11" name="Picture 10" descr="A table with numbers and a few words&#10;&#10;Description automatically generated with medium confidence">
            <a:extLst>
              <a:ext uri="{FF2B5EF4-FFF2-40B4-BE49-F238E27FC236}">
                <a16:creationId xmlns:a16="http://schemas.microsoft.com/office/drawing/2014/main" id="{C6515963-A9B3-84AA-06B3-52DC62588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617" y="381000"/>
            <a:ext cx="4545451" cy="1945378"/>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7" descr="A graph of a number of different colored lines&#10;&#10;Description automatically generated">
            <a:extLst>
              <a:ext uri="{FF2B5EF4-FFF2-40B4-BE49-F238E27FC236}">
                <a16:creationId xmlns:a16="http://schemas.microsoft.com/office/drawing/2014/main" id="{2BA20443-C8E5-5DEF-0E6E-732220443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36" y="1844824"/>
            <a:ext cx="5921503" cy="3312368"/>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descr="A diagram of different colored squares&#10;&#10;Description automatically generated">
            <a:extLst>
              <a:ext uri="{FF2B5EF4-FFF2-40B4-BE49-F238E27FC236}">
                <a16:creationId xmlns:a16="http://schemas.microsoft.com/office/drawing/2014/main" id="{9093C6C5-A6FE-BE5D-7CD0-20F9E6A1B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383" y="5157192"/>
            <a:ext cx="3476650" cy="1579654"/>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13">
            <a:extLst>
              <a:ext uri="{FF2B5EF4-FFF2-40B4-BE49-F238E27FC236}">
                <a16:creationId xmlns:a16="http://schemas.microsoft.com/office/drawing/2014/main" id="{0BD7737F-71B4-0B35-70A3-B8A67DDE6FB3}"/>
              </a:ext>
            </a:extLst>
          </p:cNvPr>
          <p:cNvSpPr>
            <a:spLocks noGrp="1" noChangeArrowheads="1"/>
          </p:cNvSpPr>
          <p:nvPr>
            <p:ph idx="1"/>
          </p:nvPr>
        </p:nvSpPr>
        <p:spPr>
          <a:xfrm>
            <a:off x="7102525" y="2566264"/>
            <a:ext cx="4896544" cy="1438800"/>
          </a:xfrm>
        </p:spPr>
        <p:txBody>
          <a:bodyPr/>
          <a:lstStyle/>
          <a:p>
            <a:pPr eaLnBrk="1" hangingPunct="1"/>
            <a:r>
              <a:rPr lang="en-GB" altLang="en-US" sz="1800" dirty="0"/>
              <a:t>The SHAP technique generates a value for all instance features, but the other methods only cover attributes.  This impacted on the ‘</a:t>
            </a:r>
            <a:r>
              <a:rPr lang="en-GB" altLang="en-US" sz="1800" i="1" dirty="0"/>
              <a:t>IDENTITY</a:t>
            </a:r>
            <a:r>
              <a:rPr lang="en-GB" altLang="en-US" sz="1800" dirty="0"/>
              <a:t>’ Scores.</a:t>
            </a:r>
          </a:p>
          <a:p>
            <a:pPr eaLnBrk="1" hangingPunct="1"/>
            <a:r>
              <a:rPr lang="en-US" altLang="en-US" sz="1800" dirty="0"/>
              <a:t>ANCHOR output is usually quite sparse. Explanations score poorly in distinguishing themselves from each other - ‘SEPERABILITY’.</a:t>
            </a:r>
          </a:p>
        </p:txBody>
      </p:sp>
      <p:sp>
        <p:nvSpPr>
          <p:cNvPr id="14" name="Content Placeholder 13">
            <a:extLst>
              <a:ext uri="{FF2B5EF4-FFF2-40B4-BE49-F238E27FC236}">
                <a16:creationId xmlns:a16="http://schemas.microsoft.com/office/drawing/2014/main" id="{4A5D63A5-446B-8045-93C7-A5A2038169FF}"/>
              </a:ext>
            </a:extLst>
          </p:cNvPr>
          <p:cNvSpPr txBox="1">
            <a:spLocks noChangeArrowheads="1"/>
          </p:cNvSpPr>
          <p:nvPr/>
        </p:nvSpPr>
        <p:spPr bwMode="auto">
          <a:xfrm>
            <a:off x="1162372" y="5445224"/>
            <a:ext cx="7092280" cy="114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eaLnBrk="1" hangingPunct="1"/>
            <a:r>
              <a:rPr lang="en-US" altLang="en-US" sz="1800" dirty="0"/>
              <a:t>Euclidean distance between some DiCE counterfactuals are significant, hence the poor score in ‘SIMILARITY’.</a:t>
            </a:r>
          </a:p>
          <a:p>
            <a:pPr eaLnBrk="1" hangingPunct="1"/>
            <a:r>
              <a:rPr lang="en-US" altLang="en-US" sz="1800" dirty="0"/>
              <a:t>The computational overhead on ANCHORS is a significant output result, but only a subset of instances contribute to the high score.</a:t>
            </a:r>
          </a:p>
        </p:txBody>
      </p:sp>
    </p:spTree>
    <p:extLst>
      <p:ext uri="{BB962C8B-B14F-4D97-AF65-F5344CB8AC3E}">
        <p14:creationId xmlns:p14="http://schemas.microsoft.com/office/powerpoint/2010/main" val="302117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175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175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175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17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A01A-F9D8-86FE-911E-0F194A1068DD}"/>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6E99C142-0EC8-4753-26BF-A6B8E81DEDB8}"/>
              </a:ext>
            </a:extLst>
          </p:cNvPr>
          <p:cNvSpPr>
            <a:spLocks noGrp="1" noChangeArrowheads="1"/>
          </p:cNvSpPr>
          <p:nvPr>
            <p:ph type="title"/>
          </p:nvPr>
        </p:nvSpPr>
        <p:spPr>
          <a:xfrm>
            <a:off x="1522412" y="2236788"/>
            <a:ext cx="8964488" cy="2411412"/>
          </a:xfrm>
        </p:spPr>
        <p:txBody>
          <a:bodyPr/>
          <a:lstStyle/>
          <a:p>
            <a:pPr eaLnBrk="1" hangingPunct="1"/>
            <a:r>
              <a:rPr lang="en-US" altLang="en-US" dirty="0"/>
              <a:t>Contribution + Impact</a:t>
            </a:r>
          </a:p>
        </p:txBody>
      </p:sp>
      <p:sp>
        <p:nvSpPr>
          <p:cNvPr id="4" name="Text Placeholder 3">
            <a:extLst>
              <a:ext uri="{FF2B5EF4-FFF2-40B4-BE49-F238E27FC236}">
                <a16:creationId xmlns:a16="http://schemas.microsoft.com/office/drawing/2014/main" id="{2568FB14-9E5F-A410-5714-9389D7454465}"/>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What insight do the outcomes provide?</a:t>
            </a:r>
          </a:p>
        </p:txBody>
      </p:sp>
    </p:spTree>
    <p:extLst>
      <p:ext uri="{BB962C8B-B14F-4D97-AF65-F5344CB8AC3E}">
        <p14:creationId xmlns:p14="http://schemas.microsoft.com/office/powerpoint/2010/main" val="220563787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82E3-CB3F-8B17-9BF2-0C5F952AB977}"/>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26004F87-C911-DDBE-C7E1-E8F285400A28}"/>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9D1974F8-1BE4-EC1A-EBDE-35423AB5CB29}"/>
              </a:ext>
            </a:extLst>
          </p:cNvPr>
          <p:cNvSpPr>
            <a:spLocks noGrp="1" noChangeArrowheads="1"/>
          </p:cNvSpPr>
          <p:nvPr>
            <p:ph idx="1"/>
          </p:nvPr>
        </p:nvSpPr>
        <p:spPr>
          <a:xfrm>
            <a:off x="1522413" y="1981200"/>
            <a:ext cx="9829800" cy="4495800"/>
          </a:xfrm>
        </p:spPr>
        <p:txBody>
          <a:bodyPr/>
          <a:lstStyle/>
          <a:p>
            <a:pPr eaLnBrk="1" hangingPunct="1"/>
            <a:r>
              <a:rPr lang="en-US" altLang="en-US" dirty="0"/>
              <a:t>The experiments were successful in building an objective statistical framework to compare XAI methods, </a:t>
            </a:r>
            <a:r>
              <a:rPr lang="en-US" altLang="en-US" b="1" i="1" dirty="0"/>
              <a:t>but</a:t>
            </a:r>
            <a:r>
              <a:rPr lang="en-US" altLang="en-US" dirty="0"/>
              <a:t>…</a:t>
            </a:r>
          </a:p>
          <a:p>
            <a:pPr lvl="1" eaLnBrk="1" hangingPunct="1"/>
            <a:endParaRPr lang="en-US" altLang="en-US" dirty="0"/>
          </a:p>
          <a:p>
            <a:pPr lvl="1" eaLnBrk="1" hangingPunct="1"/>
            <a:r>
              <a:rPr lang="en-US" altLang="en-US" dirty="0"/>
              <a:t>Would it be enough to convince a financial crime Product Manager to forgo human-centric survey? Perhaps, but the scope of the experiments needs to increase.</a:t>
            </a:r>
          </a:p>
          <a:p>
            <a:pPr lvl="3" eaLnBrk="1" hangingPunct="1"/>
            <a:endParaRPr lang="en-US" altLang="en-US" dirty="0"/>
          </a:p>
          <a:p>
            <a:pPr lvl="3" eaLnBrk="1" hangingPunct="1"/>
            <a:r>
              <a:rPr lang="en-US" altLang="en-US" dirty="0"/>
              <a:t>If SHAP has no obvious competitor for ‘good’ explanations – why keep looking?</a:t>
            </a:r>
          </a:p>
          <a:p>
            <a:pPr lvl="3" eaLnBrk="1" hangingPunct="1"/>
            <a:endParaRPr lang="en-US" altLang="en-US" dirty="0"/>
          </a:p>
          <a:p>
            <a:pPr lvl="3" eaLnBrk="1" hangingPunct="1"/>
            <a:r>
              <a:rPr lang="en-US" altLang="en-US" dirty="0"/>
              <a:t>Will the benefit of some XAI explanations, like Anchors and </a:t>
            </a:r>
            <a:r>
              <a:rPr lang="en-US" altLang="en-US" dirty="0" err="1"/>
              <a:t>DiCE</a:t>
            </a:r>
            <a:r>
              <a:rPr lang="en-US" altLang="en-US" dirty="0"/>
              <a:t>, always be ‘</a:t>
            </a:r>
            <a:r>
              <a:rPr lang="en-US" altLang="en-US" i="1" dirty="0"/>
              <a:t>in the eye of the beholder</a:t>
            </a:r>
            <a:r>
              <a:rPr lang="en-US" altLang="en-US" dirty="0"/>
              <a:t>”?</a:t>
            </a:r>
          </a:p>
          <a:p>
            <a:pPr lvl="1" eaLnBrk="1" hangingPunct="1"/>
            <a:endParaRPr lang="en-US" altLang="en-US" dirty="0"/>
          </a:p>
          <a:p>
            <a:pPr lvl="3" eaLnBrk="1" hangingPunct="1"/>
            <a:endParaRPr lang="en-US" altLang="en-US" dirty="0"/>
          </a:p>
        </p:txBody>
      </p:sp>
    </p:spTree>
    <p:extLst>
      <p:ext uri="{BB962C8B-B14F-4D97-AF65-F5344CB8AC3E}">
        <p14:creationId xmlns:p14="http://schemas.microsoft.com/office/powerpoint/2010/main" val="292395206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41DB-A61D-6673-10FD-D43761F282B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5A48572B-533E-F16E-3324-E4B36ECBB103}"/>
              </a:ext>
            </a:extLst>
          </p:cNvPr>
          <p:cNvSpPr>
            <a:spLocks noGrp="1" noChangeArrowheads="1"/>
          </p:cNvSpPr>
          <p:nvPr>
            <p:ph type="title"/>
          </p:nvPr>
        </p:nvSpPr>
        <p:spPr/>
        <p:txBody>
          <a:bodyPr/>
          <a:lstStyle/>
          <a:p>
            <a:pPr eaLnBrk="1" hangingPunct="1"/>
            <a:r>
              <a:rPr lang="en-US" altLang="en-US" dirty="0">
                <a:solidFill>
                  <a:srgbClr val="986F07"/>
                </a:solidFill>
              </a:rPr>
              <a:t>Contributions and Impact</a:t>
            </a:r>
          </a:p>
        </p:txBody>
      </p:sp>
      <p:sp>
        <p:nvSpPr>
          <p:cNvPr id="16387" name="Content Placeholder 13">
            <a:extLst>
              <a:ext uri="{FF2B5EF4-FFF2-40B4-BE49-F238E27FC236}">
                <a16:creationId xmlns:a16="http://schemas.microsoft.com/office/drawing/2014/main" id="{386CAB95-273D-A5CE-4A21-EC0A3ED154C4}"/>
              </a:ext>
            </a:extLst>
          </p:cNvPr>
          <p:cNvSpPr>
            <a:spLocks noGrp="1" noChangeArrowheads="1"/>
          </p:cNvSpPr>
          <p:nvPr>
            <p:ph idx="1"/>
          </p:nvPr>
        </p:nvSpPr>
        <p:spPr>
          <a:xfrm>
            <a:off x="1522413" y="1981200"/>
            <a:ext cx="9829800" cy="4495800"/>
          </a:xfrm>
        </p:spPr>
        <p:txBody>
          <a:bodyPr/>
          <a:lstStyle/>
          <a:p>
            <a:pPr eaLnBrk="1" hangingPunct="1"/>
            <a:r>
              <a:rPr lang="en-US" altLang="en-US" b="1" i="1" dirty="0"/>
              <a:t>Also…</a:t>
            </a:r>
          </a:p>
          <a:p>
            <a:pPr lvl="1" eaLnBrk="1" hangingPunct="1"/>
            <a:endParaRPr lang="en-US" altLang="en-US" dirty="0"/>
          </a:p>
          <a:p>
            <a:pPr marL="282575" lvl="1" indent="0" eaLnBrk="1" hangingPunct="1">
              <a:buNone/>
            </a:pPr>
            <a:r>
              <a:rPr lang="en-US" altLang="en-US" dirty="0"/>
              <a:t>“Context is for Kings”</a:t>
            </a:r>
          </a:p>
          <a:p>
            <a:pPr lvl="1" eaLnBrk="1" hangingPunct="1"/>
            <a:endParaRPr lang="en-US" altLang="en-US" dirty="0"/>
          </a:p>
          <a:p>
            <a:pPr lvl="1" eaLnBrk="1" hangingPunct="1"/>
            <a:r>
              <a:rPr lang="en-US" altLang="en-US" dirty="0"/>
              <a:t>The interaction of the XAI methods with the credit card dataset must be to considered in parallel with the custom metric results. </a:t>
            </a:r>
          </a:p>
          <a:p>
            <a:pPr lvl="1" eaLnBrk="1" hangingPunct="1"/>
            <a:endParaRPr lang="en-US" altLang="en-US" dirty="0"/>
          </a:p>
          <a:p>
            <a:pPr lvl="1" eaLnBrk="1" hangingPunct="1"/>
            <a:r>
              <a:rPr lang="en-US" altLang="en-US" dirty="0"/>
              <a:t>For example;</a:t>
            </a:r>
          </a:p>
          <a:p>
            <a:pPr lvl="3" eaLnBrk="1" hangingPunct="1"/>
            <a:endParaRPr lang="en-US" altLang="en-US" dirty="0"/>
          </a:p>
          <a:p>
            <a:pPr lvl="3" eaLnBrk="1" hangingPunct="1"/>
            <a:r>
              <a:rPr lang="en-US" altLang="en-US" dirty="0"/>
              <a:t>Why did Anchors take so long to compute?</a:t>
            </a:r>
          </a:p>
          <a:p>
            <a:pPr lvl="3" eaLnBrk="1" hangingPunct="1"/>
            <a:endParaRPr lang="en-US" altLang="en-US" dirty="0"/>
          </a:p>
          <a:p>
            <a:pPr lvl="3" eaLnBrk="1" hangingPunct="1"/>
            <a:r>
              <a:rPr lang="en-US" altLang="en-US" dirty="0"/>
              <a:t>Why did </a:t>
            </a:r>
            <a:r>
              <a:rPr lang="en-US" altLang="en-US" dirty="0" err="1"/>
              <a:t>DiCE</a:t>
            </a:r>
            <a:r>
              <a:rPr lang="en-US" altLang="en-US" dirty="0"/>
              <a:t> require additional features? </a:t>
            </a:r>
          </a:p>
          <a:p>
            <a:pPr lvl="3" eaLnBrk="1" hangingPunct="1"/>
            <a:endParaRPr lang="en-US" altLang="en-US" dirty="0"/>
          </a:p>
        </p:txBody>
      </p:sp>
    </p:spTree>
    <p:extLst>
      <p:ext uri="{BB962C8B-B14F-4D97-AF65-F5344CB8AC3E}">
        <p14:creationId xmlns:p14="http://schemas.microsoft.com/office/powerpoint/2010/main" val="18058811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F6A1-7A84-CCFB-9A5B-4A5AD90FAFF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40ABD60-7DF2-41DE-36BD-E1AD09A76118}"/>
              </a:ext>
            </a:extLst>
          </p:cNvPr>
          <p:cNvSpPr>
            <a:spLocks noGrp="1" noChangeArrowheads="1"/>
          </p:cNvSpPr>
          <p:nvPr>
            <p:ph type="title"/>
          </p:nvPr>
        </p:nvSpPr>
        <p:spPr>
          <a:xfrm>
            <a:off x="1522412" y="2236788"/>
            <a:ext cx="8964488" cy="2411412"/>
          </a:xfrm>
        </p:spPr>
        <p:txBody>
          <a:bodyPr/>
          <a:lstStyle/>
          <a:p>
            <a:pPr eaLnBrk="1" hangingPunct="1"/>
            <a:r>
              <a:rPr lang="en-US" altLang="en-US" dirty="0"/>
              <a:t>Future Work + Recommendations</a:t>
            </a:r>
          </a:p>
        </p:txBody>
      </p:sp>
      <p:sp>
        <p:nvSpPr>
          <p:cNvPr id="4" name="Text Placeholder 3">
            <a:extLst>
              <a:ext uri="{FF2B5EF4-FFF2-40B4-BE49-F238E27FC236}">
                <a16:creationId xmlns:a16="http://schemas.microsoft.com/office/drawing/2014/main" id="{8510005B-033C-B097-6936-F7B855B3931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Quo Vadis?</a:t>
            </a:r>
          </a:p>
        </p:txBody>
      </p:sp>
    </p:spTree>
    <p:extLst>
      <p:ext uri="{BB962C8B-B14F-4D97-AF65-F5344CB8AC3E}">
        <p14:creationId xmlns:p14="http://schemas.microsoft.com/office/powerpoint/2010/main" val="36624432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4368-DCB1-68C2-FBA6-E6703EBACF5D}"/>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CCABECCC-B903-B6BA-95CF-5E9C77A4AFD7}"/>
              </a:ext>
            </a:extLst>
          </p:cNvPr>
          <p:cNvSpPr>
            <a:spLocks noGrp="1" noChangeArrowheads="1"/>
          </p:cNvSpPr>
          <p:nvPr>
            <p:ph type="title"/>
          </p:nvPr>
        </p:nvSpPr>
        <p:spPr/>
        <p:txBody>
          <a:bodyPr/>
          <a:lstStyle/>
          <a:p>
            <a:pPr eaLnBrk="1" hangingPunct="1"/>
            <a:r>
              <a:rPr lang="en-US" altLang="en-US" dirty="0">
                <a:solidFill>
                  <a:srgbClr val="986F07"/>
                </a:solidFill>
              </a:rPr>
              <a:t>Future Work and Recommendations</a:t>
            </a:r>
          </a:p>
        </p:txBody>
      </p:sp>
      <p:sp>
        <p:nvSpPr>
          <p:cNvPr id="16387" name="Content Placeholder 13">
            <a:extLst>
              <a:ext uri="{FF2B5EF4-FFF2-40B4-BE49-F238E27FC236}">
                <a16:creationId xmlns:a16="http://schemas.microsoft.com/office/drawing/2014/main" id="{2F8DBC9D-E7B0-6DF7-2301-76FFB5AA3C7E}"/>
              </a:ext>
            </a:extLst>
          </p:cNvPr>
          <p:cNvSpPr>
            <a:spLocks noGrp="1" noChangeArrowheads="1"/>
          </p:cNvSpPr>
          <p:nvPr>
            <p:ph idx="1"/>
          </p:nvPr>
        </p:nvSpPr>
        <p:spPr/>
        <p:txBody>
          <a:bodyPr/>
          <a:lstStyle/>
          <a:p>
            <a:pPr eaLnBrk="1" hangingPunct="1"/>
            <a:r>
              <a:rPr lang="en-US" altLang="en-US" dirty="0"/>
              <a:t>Broaden XAI methods to improve insight on how new explainability procedure perform on the credit card data.</a:t>
            </a:r>
          </a:p>
          <a:p>
            <a:pPr eaLnBrk="1" hangingPunct="1"/>
            <a:endParaRPr lang="en-US" altLang="en-US" dirty="0"/>
          </a:p>
          <a:p>
            <a:pPr eaLnBrk="1" hangingPunct="1"/>
            <a:r>
              <a:rPr lang="en-US" altLang="en-US" dirty="0"/>
              <a:t>The experiment structure provides an effective, consistent, and repeatable framework into which to ‘plug’ other interpretability techniques (LORE, ILIME, MAPLE, etc.), </a:t>
            </a:r>
            <a:r>
              <a:rPr lang="en-US" altLang="en-US" u="sng" dirty="0"/>
              <a:t>and</a:t>
            </a:r>
            <a:r>
              <a:rPr lang="en-US" altLang="en-US" dirty="0"/>
              <a:t> new datasets. </a:t>
            </a:r>
          </a:p>
          <a:p>
            <a:pPr eaLnBrk="1" hangingPunct="1"/>
            <a:endParaRPr lang="en-US" altLang="en-US" dirty="0"/>
          </a:p>
          <a:p>
            <a:pPr eaLnBrk="1" hangingPunct="1"/>
            <a:r>
              <a:rPr lang="en-US" altLang="en-US" dirty="0"/>
              <a:t>Create new custom metrics to increase range of automated criteria designed to rate a ‘good’ explanation.</a:t>
            </a:r>
          </a:p>
        </p:txBody>
      </p:sp>
    </p:spTree>
    <p:extLst>
      <p:ext uri="{BB962C8B-B14F-4D97-AF65-F5344CB8AC3E}">
        <p14:creationId xmlns:p14="http://schemas.microsoft.com/office/powerpoint/2010/main" val="167262675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68D3C576-FDFD-CA38-79A9-645813C68365}"/>
              </a:ext>
            </a:extLst>
          </p:cNvPr>
          <p:cNvSpPr>
            <a:spLocks noGrp="1" noChangeArrowheads="1"/>
          </p:cNvSpPr>
          <p:nvPr>
            <p:ph type="title"/>
          </p:nvPr>
        </p:nvSpPr>
        <p:spPr/>
        <p:txBody>
          <a:bodyPr/>
          <a:lstStyle/>
          <a:p>
            <a:pPr eaLnBrk="1" hangingPunct="1"/>
            <a:r>
              <a:rPr lang="en-US" altLang="en-US" dirty="0">
                <a:solidFill>
                  <a:srgbClr val="986F07"/>
                </a:solidFill>
              </a:rPr>
              <a:t>Questions?</a:t>
            </a:r>
          </a:p>
        </p:txBody>
      </p:sp>
      <p:pic>
        <p:nvPicPr>
          <p:cNvPr id="2" name="Picture Placeholder 1">
            <a:extLst>
              <a:ext uri="{FF2B5EF4-FFF2-40B4-BE49-F238E27FC236}">
                <a16:creationId xmlns:a16="http://schemas.microsoft.com/office/drawing/2014/main" id="{F83D6249-171F-5FF9-E585-2C0E13DDB63D}"/>
              </a:ext>
            </a:extLst>
          </p:cNvPr>
          <p:cNvPicPr>
            <a:picLocks noGrp="1" noChangeAspect="1"/>
          </p:cNvPicPr>
          <p:nvPr>
            <p:ph type="pic" idx="1"/>
          </p:nvPr>
        </p:nvPicPr>
        <p:blipFill>
          <a:blip r:embed="rId2"/>
          <a:srcRect t="617" b="617"/>
          <a:stretch>
            <a:fillRect/>
          </a:stretch>
        </p:blipFill>
        <p:spPr>
          <a:xfrm>
            <a:off x="6026150" y="-50800"/>
            <a:ext cx="6172200" cy="6858000"/>
          </a:xfrm>
          <a:prstGeom prst="rect">
            <a:avLst/>
          </a:prstGeom>
        </p:spPr>
      </p:pic>
      <p:sp>
        <p:nvSpPr>
          <p:cNvPr id="24580" name="Text Placeholder 5">
            <a:extLst>
              <a:ext uri="{FF2B5EF4-FFF2-40B4-BE49-F238E27FC236}">
                <a16:creationId xmlns:a16="http://schemas.microsoft.com/office/drawing/2014/main" id="{D80DB2D6-50EB-9C18-4719-536DE0496663}"/>
              </a:ext>
            </a:extLst>
          </p:cNvPr>
          <p:cNvSpPr>
            <a:spLocks noGrp="1" noChangeArrowheads="1"/>
          </p:cNvSpPr>
          <p:nvPr>
            <p:ph type="body" sz="half" idx="2"/>
          </p:nvPr>
        </p:nvSpPr>
        <p:spPr>
          <a:xfrm>
            <a:off x="1522413" y="2895600"/>
            <a:ext cx="4114800" cy="1752600"/>
          </a:xfrm>
        </p:spPr>
        <p:txBody>
          <a:bodyPr/>
          <a:lstStyle/>
          <a:p>
            <a:pPr eaLnBrk="1" hangingPunct="1"/>
            <a:endParaRPr lang="en-US" altLang="en-US"/>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2">
            <a:extLst>
              <a:ext uri="{FF2B5EF4-FFF2-40B4-BE49-F238E27FC236}">
                <a16:creationId xmlns:a16="http://schemas.microsoft.com/office/drawing/2014/main" id="{EA30EF28-537F-C830-C925-37AFFFBEAC10}"/>
              </a:ext>
            </a:extLst>
          </p:cNvPr>
          <p:cNvSpPr>
            <a:spLocks noGrp="1" noChangeArrowheads="1"/>
          </p:cNvSpPr>
          <p:nvPr>
            <p:ph type="title"/>
          </p:nvPr>
        </p:nvSpPr>
        <p:spPr/>
        <p:txBody>
          <a:bodyPr/>
          <a:lstStyle/>
          <a:p>
            <a:pPr eaLnBrk="1" hangingPunct="1"/>
            <a:r>
              <a:rPr lang="en-US" altLang="en-US" dirty="0">
                <a:solidFill>
                  <a:srgbClr val="986F07"/>
                </a:solidFill>
              </a:rPr>
              <a:t>Motivation</a:t>
            </a:r>
          </a:p>
        </p:txBody>
      </p:sp>
      <p:sp>
        <p:nvSpPr>
          <p:cNvPr id="16387" name="Content Placeholder 13">
            <a:extLst>
              <a:ext uri="{FF2B5EF4-FFF2-40B4-BE49-F238E27FC236}">
                <a16:creationId xmlns:a16="http://schemas.microsoft.com/office/drawing/2014/main" id="{BF586575-62EA-E08A-CB45-13FB880FAACF}"/>
              </a:ext>
            </a:extLst>
          </p:cNvPr>
          <p:cNvSpPr>
            <a:spLocks noGrp="1" noChangeArrowheads="1"/>
          </p:cNvSpPr>
          <p:nvPr>
            <p:ph idx="1"/>
          </p:nvPr>
        </p:nvSpPr>
        <p:spPr/>
        <p:txBody>
          <a:bodyPr/>
          <a:lstStyle/>
          <a:p>
            <a:pPr eaLnBrk="1" hangingPunct="1"/>
            <a:r>
              <a:rPr lang="en-US" altLang="en-US" dirty="0"/>
              <a:t>Background of interest/professional involvement in the application of ML to financial crime prevention software.</a:t>
            </a:r>
          </a:p>
          <a:p>
            <a:pPr eaLnBrk="1" hangingPunct="1"/>
            <a:endParaRPr lang="en-US" altLang="en-US" dirty="0"/>
          </a:p>
          <a:p>
            <a:pPr eaLnBrk="1" hangingPunct="1"/>
            <a:r>
              <a:rPr lang="en-US" altLang="en-US" dirty="0"/>
              <a:t>Emerging Product Management interest around integrating ‘explainability’ in fraud detection model output.</a:t>
            </a:r>
          </a:p>
          <a:p>
            <a:pPr lvl="1" eaLnBrk="1" hangingPunct="1"/>
            <a:r>
              <a:rPr lang="en-US" altLang="en-US" dirty="0"/>
              <a:t>This includes assessing the benefits of different techniques.</a:t>
            </a:r>
          </a:p>
          <a:p>
            <a:pPr eaLnBrk="1" hangingPunct="1"/>
            <a:endParaRPr lang="en-US" altLang="en-US" dirty="0"/>
          </a:p>
          <a:p>
            <a:pPr eaLnBrk="1" hangingPunct="1"/>
            <a:r>
              <a:rPr lang="en-US" altLang="en-US" dirty="0"/>
              <a:t>Access to new and ‘almost real’ world credit card fraud data on which to experiment and test hypotheses. </a:t>
            </a:r>
          </a:p>
        </p:txBody>
      </p:sp>
      <p:pic>
        <p:nvPicPr>
          <p:cNvPr id="3" name="Picture 2" descr="A person with shaved head&#10;&#10;Description automatically generated">
            <a:extLst>
              <a:ext uri="{FF2B5EF4-FFF2-40B4-BE49-F238E27FC236}">
                <a16:creationId xmlns:a16="http://schemas.microsoft.com/office/drawing/2014/main" id="{A09E10D5-A89C-8B01-F49E-2ECCCE577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412" y="263123"/>
            <a:ext cx="1194958" cy="1728192"/>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59127E9-6F1B-2D53-43D3-D21D1D9C9E59}"/>
              </a:ext>
            </a:extLst>
          </p:cNvPr>
          <p:cNvSpPr>
            <a:spLocks noGrp="1" noChangeArrowheads="1"/>
          </p:cNvSpPr>
          <p:nvPr>
            <p:ph type="title"/>
          </p:nvPr>
        </p:nvSpPr>
        <p:spPr/>
        <p:txBody>
          <a:bodyPr/>
          <a:lstStyle/>
          <a:p>
            <a:pPr eaLnBrk="1" hangingPunct="1"/>
            <a:r>
              <a:rPr lang="en-US" altLang="en-US" dirty="0">
                <a:solidFill>
                  <a:srgbClr val="986F07"/>
                </a:solidFill>
              </a:rPr>
              <a:t>Question preparations…</a:t>
            </a:r>
          </a:p>
        </p:txBody>
      </p:sp>
      <p:sp>
        <p:nvSpPr>
          <p:cNvPr id="2" name="TextBox 1">
            <a:extLst>
              <a:ext uri="{FF2B5EF4-FFF2-40B4-BE49-F238E27FC236}">
                <a16:creationId xmlns:a16="http://schemas.microsoft.com/office/drawing/2014/main" id="{FAF18AA0-CF07-34A2-D7F0-28A2418272E5}"/>
              </a:ext>
            </a:extLst>
          </p:cNvPr>
          <p:cNvSpPr txBox="1"/>
          <p:nvPr/>
        </p:nvSpPr>
        <p:spPr>
          <a:xfrm>
            <a:off x="1629916" y="1844824"/>
            <a:ext cx="9649072" cy="2585323"/>
          </a:xfrm>
          <a:prstGeom prst="rect">
            <a:avLst/>
          </a:prstGeom>
          <a:noFill/>
        </p:spPr>
        <p:txBody>
          <a:bodyPr wrap="square" rtlCol="0">
            <a:spAutoFit/>
          </a:bodyPr>
          <a:lstStyle/>
          <a:p>
            <a:pPr marL="285750" indent="-285750">
              <a:buFont typeface="Arial" panose="020B0604020202020204" pitchFamily="34" charset="0"/>
              <a:buChar char="•"/>
            </a:pPr>
            <a:r>
              <a:rPr lang="en-IE" dirty="0"/>
              <a:t>Can you find any literature or previous research to back up the </a:t>
            </a:r>
            <a:r>
              <a:rPr lang="en-IE" dirty="0" err="1"/>
              <a:t>DiCE</a:t>
            </a:r>
            <a:r>
              <a:rPr lang="en-IE" dirty="0"/>
              <a:t> Counterfactual problems with binary features?</a:t>
            </a:r>
          </a:p>
          <a:p>
            <a:pPr marL="285750" indent="-285750">
              <a:buFont typeface="Arial" panose="020B0604020202020204" pitchFamily="34" charset="0"/>
              <a:buChar char="•"/>
            </a:pPr>
            <a:r>
              <a:rPr lang="en-IE" dirty="0"/>
              <a:t>Can you find any literature or previous research to back up the Anchors computational overhead problems?</a:t>
            </a:r>
          </a:p>
          <a:p>
            <a:pPr marL="285750" indent="-285750">
              <a:buFont typeface="Arial" panose="020B0604020202020204" pitchFamily="34" charset="0"/>
              <a:buChar char="•"/>
            </a:pPr>
            <a:r>
              <a:rPr lang="en-IE" dirty="0"/>
              <a:t>Have a list of ‘sound bites’ for each custom metric to elaborate on its workings. Build into deck.</a:t>
            </a:r>
          </a:p>
          <a:p>
            <a:pPr marL="285750" indent="-285750">
              <a:buFont typeface="Arial" panose="020B0604020202020204" pitchFamily="34" charset="0"/>
              <a:buChar char="•"/>
            </a:pPr>
            <a:r>
              <a:rPr lang="en-IE" dirty="0"/>
              <a:t>Related to above – why is each one different to each other?</a:t>
            </a:r>
          </a:p>
          <a:p>
            <a:pPr marL="285750" indent="-285750">
              <a:buFont typeface="Arial" panose="020B0604020202020204" pitchFamily="34" charset="0"/>
              <a:buChar char="•"/>
            </a:pPr>
            <a:r>
              <a:rPr lang="en-IE" dirty="0"/>
              <a:t>Have explanation ready on conversion to numerical for each XAI technique.</a:t>
            </a:r>
          </a:p>
          <a:p>
            <a:pPr marL="285750" indent="-285750">
              <a:buFont typeface="Arial" panose="020B0604020202020204" pitchFamily="34" charset="0"/>
              <a:buChar char="•"/>
            </a:pPr>
            <a:r>
              <a:rPr lang="en-IE" dirty="0"/>
              <a:t>Slight elaboration on results.</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7864-3C34-CE37-D745-07A40F36EC1C}"/>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C1CFC90A-42A1-8B02-ADB4-EC1EF35E96AE}"/>
              </a:ext>
            </a:extLst>
          </p:cNvPr>
          <p:cNvSpPr>
            <a:spLocks noGrp="1" noChangeArrowheads="1"/>
          </p:cNvSpPr>
          <p:nvPr>
            <p:ph type="title"/>
          </p:nvPr>
        </p:nvSpPr>
        <p:spPr>
          <a:xfrm>
            <a:off x="1522412" y="2236788"/>
            <a:ext cx="8820472" cy="2411412"/>
          </a:xfrm>
        </p:spPr>
        <p:txBody>
          <a:bodyPr/>
          <a:lstStyle/>
          <a:p>
            <a:pPr eaLnBrk="1" hangingPunct="1"/>
            <a:r>
              <a:rPr lang="en-US" altLang="en-US" dirty="0"/>
              <a:t>Background + Literature Review</a:t>
            </a:r>
          </a:p>
        </p:txBody>
      </p:sp>
      <p:sp>
        <p:nvSpPr>
          <p:cNvPr id="4" name="Text Placeholder 3">
            <a:extLst>
              <a:ext uri="{FF2B5EF4-FFF2-40B4-BE49-F238E27FC236}">
                <a16:creationId xmlns:a16="http://schemas.microsoft.com/office/drawing/2014/main" id="{D91ACE32-7BA9-458F-BDED-8EBAFB514049}"/>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Key themes in current research</a:t>
            </a:r>
          </a:p>
        </p:txBody>
      </p:sp>
    </p:spTree>
    <p:extLst>
      <p:ext uri="{BB962C8B-B14F-4D97-AF65-F5344CB8AC3E}">
        <p14:creationId xmlns:p14="http://schemas.microsoft.com/office/powerpoint/2010/main" val="395504886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C204-A1CB-C132-88FA-052B67DE7FF1}"/>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11FCDC28-4A56-F329-56EA-5297AF191280}"/>
              </a:ext>
            </a:extLst>
          </p:cNvPr>
          <p:cNvSpPr>
            <a:spLocks noGrp="1" noChangeArrowheads="1"/>
          </p:cNvSpPr>
          <p:nvPr>
            <p:ph type="title"/>
          </p:nvPr>
        </p:nvSpPr>
        <p:spPr/>
        <p:txBody>
          <a:bodyPr/>
          <a:lstStyle/>
          <a:p>
            <a:pPr eaLnBrk="1" hangingPunct="1"/>
            <a:r>
              <a:rPr lang="en-US" altLang="en-US" dirty="0">
                <a:solidFill>
                  <a:srgbClr val="986F07"/>
                </a:solidFill>
              </a:rPr>
              <a:t>Background and Literature Review</a:t>
            </a:r>
          </a:p>
        </p:txBody>
      </p:sp>
      <p:sp>
        <p:nvSpPr>
          <p:cNvPr id="16387" name="Content Placeholder 13">
            <a:extLst>
              <a:ext uri="{FF2B5EF4-FFF2-40B4-BE49-F238E27FC236}">
                <a16:creationId xmlns:a16="http://schemas.microsoft.com/office/drawing/2014/main" id="{C6C735D1-BD1D-CA4B-B0D6-6867CE167043}"/>
              </a:ext>
            </a:extLst>
          </p:cNvPr>
          <p:cNvSpPr>
            <a:spLocks noGrp="1" noChangeArrowheads="1"/>
          </p:cNvSpPr>
          <p:nvPr>
            <p:ph idx="1"/>
          </p:nvPr>
        </p:nvSpPr>
        <p:spPr>
          <a:xfrm>
            <a:off x="1522413" y="1772816"/>
            <a:ext cx="9829800" cy="4896544"/>
          </a:xfrm>
        </p:spPr>
        <p:txBody>
          <a:bodyPr/>
          <a:lstStyle/>
          <a:p>
            <a:pPr marL="0" indent="0" eaLnBrk="1" hangingPunct="1">
              <a:buNone/>
            </a:pPr>
            <a:r>
              <a:rPr lang="en-US" altLang="en-US" dirty="0"/>
              <a:t>Key Themes</a:t>
            </a:r>
          </a:p>
          <a:p>
            <a:pPr eaLnBrk="1" hangingPunct="1"/>
            <a:r>
              <a:rPr lang="en-US" altLang="en-US" dirty="0"/>
              <a:t>It is not enough to stop the fraud; the machine needs to tell you </a:t>
            </a:r>
            <a:r>
              <a:rPr lang="en-US" altLang="en-US" i="1" dirty="0"/>
              <a:t>why</a:t>
            </a:r>
            <a:r>
              <a:rPr lang="en-US" altLang="en-US" dirty="0"/>
              <a:t>?</a:t>
            </a:r>
          </a:p>
          <a:p>
            <a:pPr eaLnBrk="1" hangingPunct="1"/>
            <a:r>
              <a:rPr lang="en-US" altLang="en-US" dirty="0"/>
              <a:t>How to measure the effectiveness of an explanation? What makes it good? Consensus is hard to find.</a:t>
            </a:r>
          </a:p>
          <a:p>
            <a:pPr eaLnBrk="1" hangingPunct="1"/>
            <a:r>
              <a:rPr lang="en-US" altLang="en-US" dirty="0"/>
              <a:t>Humans can give you their assessments – but they can be expensive, stupid, or prejudiced (or all three).</a:t>
            </a:r>
          </a:p>
          <a:p>
            <a:pPr eaLnBrk="1" hangingPunct="1"/>
            <a:r>
              <a:rPr lang="en-US" altLang="en-US" dirty="0"/>
              <a:t>Can the value of XAI output, particularly from an NN ‘black box’, be assessed using an objective/statistical process?</a:t>
            </a:r>
          </a:p>
          <a:p>
            <a:pPr eaLnBrk="1" hangingPunct="1"/>
            <a:r>
              <a:rPr lang="en-US" altLang="en-US" dirty="0"/>
              <a:t>There are examples of ML research in the area of objective XAI comparisons in the Healthcare domain; can this be applied to CC Fraud?</a:t>
            </a:r>
          </a:p>
        </p:txBody>
      </p:sp>
    </p:spTree>
    <p:extLst>
      <p:ext uri="{BB962C8B-B14F-4D97-AF65-F5344CB8AC3E}">
        <p14:creationId xmlns:p14="http://schemas.microsoft.com/office/powerpoint/2010/main" val="38607822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D9C-D4AE-4AAE-FC3A-F03FAC94E24F}"/>
            </a:ext>
          </a:extLst>
        </p:cNvPr>
        <p:cNvGrpSpPr/>
        <p:nvPr/>
      </p:nvGrpSpPr>
      <p:grpSpPr>
        <a:xfrm>
          <a:off x="0" y="0"/>
          <a:ext cx="0" cy="0"/>
          <a:chOff x="0" y="0"/>
          <a:chExt cx="0" cy="0"/>
        </a:xfrm>
      </p:grpSpPr>
      <p:sp>
        <p:nvSpPr>
          <p:cNvPr id="20482" name="Title 1">
            <a:extLst>
              <a:ext uri="{FF2B5EF4-FFF2-40B4-BE49-F238E27FC236}">
                <a16:creationId xmlns:a16="http://schemas.microsoft.com/office/drawing/2014/main" id="{1DC256C7-85C1-D2B4-515A-5DDC44ED1AAC}"/>
              </a:ext>
            </a:extLst>
          </p:cNvPr>
          <p:cNvSpPr>
            <a:spLocks noGrp="1" noChangeArrowheads="1"/>
          </p:cNvSpPr>
          <p:nvPr>
            <p:ph type="title"/>
          </p:nvPr>
        </p:nvSpPr>
        <p:spPr>
          <a:xfrm>
            <a:off x="1522412" y="2236788"/>
            <a:ext cx="8460431" cy="2411412"/>
          </a:xfrm>
        </p:spPr>
        <p:txBody>
          <a:bodyPr/>
          <a:lstStyle/>
          <a:p>
            <a:pPr eaLnBrk="1" hangingPunct="1"/>
            <a:r>
              <a:rPr lang="en-US" altLang="en-US" dirty="0"/>
              <a:t>Chosen Research Problem</a:t>
            </a:r>
          </a:p>
        </p:txBody>
      </p:sp>
      <p:sp>
        <p:nvSpPr>
          <p:cNvPr id="4" name="Text Placeholder 3">
            <a:extLst>
              <a:ext uri="{FF2B5EF4-FFF2-40B4-BE49-F238E27FC236}">
                <a16:creationId xmlns:a16="http://schemas.microsoft.com/office/drawing/2014/main" id="{F9835B80-D3CC-6515-157C-D1ACE9722608}"/>
              </a:ext>
            </a:extLst>
          </p:cNvPr>
          <p:cNvSpPr>
            <a:spLocks noGrp="1"/>
          </p:cNvSpPr>
          <p:nvPr>
            <p:ph type="body" idx="1"/>
          </p:nvPr>
        </p:nvSpPr>
        <p:spPr>
          <a:xfrm>
            <a:off x="1522413" y="4876800"/>
            <a:ext cx="8229600" cy="1292225"/>
          </a:xfrm>
        </p:spPr>
        <p:txBody>
          <a:bodyPr rtlCol="0"/>
          <a:lstStyle/>
          <a:p>
            <a:pPr eaLnBrk="1" fontAlgn="auto" hangingPunct="1">
              <a:spcAft>
                <a:spcPts val="0"/>
              </a:spcAft>
              <a:buClr>
                <a:schemeClr val="tx1">
                  <a:lumMod val="90000"/>
                  <a:lumOff val="10000"/>
                </a:schemeClr>
              </a:buClr>
              <a:defRPr/>
            </a:pPr>
            <a:r>
              <a:rPr lang="en-US" dirty="0"/>
              <a:t>An objective analysis of XAI techniques in card fraud detection/explanation</a:t>
            </a:r>
          </a:p>
        </p:txBody>
      </p:sp>
    </p:spTree>
    <p:extLst>
      <p:ext uri="{BB962C8B-B14F-4D97-AF65-F5344CB8AC3E}">
        <p14:creationId xmlns:p14="http://schemas.microsoft.com/office/powerpoint/2010/main" val="23427453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0673-4070-C2CF-E978-353C103D08CA}"/>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78C41FBE-D891-6A6E-2BCF-3148B3D321A1}"/>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8F81F5E6-EB7E-0A40-4B39-770B7B208BAD}"/>
              </a:ext>
            </a:extLst>
          </p:cNvPr>
          <p:cNvSpPr>
            <a:spLocks noGrp="1" noChangeArrowheads="1"/>
          </p:cNvSpPr>
          <p:nvPr>
            <p:ph idx="1"/>
          </p:nvPr>
        </p:nvSpPr>
        <p:spPr>
          <a:xfrm>
            <a:off x="1522413" y="1981201"/>
            <a:ext cx="9829800" cy="1618296"/>
          </a:xfrm>
        </p:spPr>
        <p:txBody>
          <a:bodyPr/>
          <a:lstStyle/>
          <a:p>
            <a:pPr algn="l"/>
            <a:r>
              <a:rPr lang="en-IE" b="0" i="0" u="none" strike="noStrike" baseline="0" dirty="0">
                <a:latin typeface="CMBX12"/>
              </a:rPr>
              <a:t>Null Hypothesis:</a:t>
            </a:r>
          </a:p>
          <a:p>
            <a:pPr lvl="1"/>
            <a:r>
              <a:rPr lang="en-GB" sz="180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LIME, ANCHORS, and </a:t>
            </a:r>
            <a:r>
              <a:rPr lang="en-IE" sz="1800" i="0" u="none" strike="noStrike" baseline="0" dirty="0">
                <a:latin typeface="CMR12"/>
              </a:rPr>
              <a:t>DICE.</a:t>
            </a:r>
          </a:p>
        </p:txBody>
      </p:sp>
      <p:sp>
        <p:nvSpPr>
          <p:cNvPr id="3" name="Content Placeholder 13">
            <a:extLst>
              <a:ext uri="{FF2B5EF4-FFF2-40B4-BE49-F238E27FC236}">
                <a16:creationId xmlns:a16="http://schemas.microsoft.com/office/drawing/2014/main" id="{77A9CAF8-5526-8581-A330-FA10894C4280}"/>
              </a:ext>
            </a:extLst>
          </p:cNvPr>
          <p:cNvSpPr txBox="1">
            <a:spLocks noChangeArrowheads="1"/>
          </p:cNvSpPr>
          <p:nvPr/>
        </p:nvSpPr>
        <p:spPr bwMode="auto">
          <a:xfrm>
            <a:off x="1522413" y="3933056"/>
            <a:ext cx="9829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dirty="0">
                <a:latin typeface="CMBX12"/>
              </a:rPr>
              <a:t>Alternate Hypothesis:</a:t>
            </a:r>
          </a:p>
          <a:p>
            <a:pPr lvl="1"/>
            <a:r>
              <a:rPr lang="en-GB" sz="1800" dirty="0">
                <a:latin typeface="CMBX12"/>
              </a:rPr>
              <a:t>IF </a:t>
            </a:r>
            <a:r>
              <a:rPr lang="en-GB" sz="1800" dirty="0">
                <a:latin typeface="CMR12"/>
              </a:rPr>
              <a:t>a Neural Network algorithm is trained on a credit card transaction dataset for ML fraud detection, and SHAP, LIME, ANCHORS, and DICE interpretability frameworks are applied to individual model results </a:t>
            </a:r>
          </a:p>
          <a:p>
            <a:pPr lvl="1"/>
            <a:r>
              <a:rPr lang="en-GB" sz="1800" dirty="0">
                <a:latin typeface="CMBX12"/>
              </a:rPr>
              <a:t>THEN </a:t>
            </a:r>
            <a:r>
              <a:rPr lang="en-GB" sz="18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800" dirty="0">
                <a:latin typeface="CMR12"/>
              </a:rPr>
              <a:t>card fraud classification results.</a:t>
            </a:r>
          </a:p>
        </p:txBody>
      </p:sp>
      <p:sp>
        <p:nvSpPr>
          <p:cNvPr id="2" name="Content Placeholder 13">
            <a:extLst>
              <a:ext uri="{FF2B5EF4-FFF2-40B4-BE49-F238E27FC236}">
                <a16:creationId xmlns:a16="http://schemas.microsoft.com/office/drawing/2014/main" id="{FFF4E8ED-9E18-9929-4448-7C1E5760D9A4}"/>
              </a:ext>
            </a:extLst>
          </p:cNvPr>
          <p:cNvSpPr txBox="1">
            <a:spLocks noChangeArrowheads="1"/>
          </p:cNvSpPr>
          <p:nvPr/>
        </p:nvSpPr>
        <p:spPr bwMode="auto">
          <a:xfrm>
            <a:off x="1629916" y="4581128"/>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endParaRPr lang="en-IE" sz="1800" dirty="0">
              <a:latin typeface="CMBX12"/>
            </a:endParaRPr>
          </a:p>
        </p:txBody>
      </p:sp>
    </p:spTree>
    <p:extLst>
      <p:ext uri="{BB962C8B-B14F-4D97-AF65-F5344CB8AC3E}">
        <p14:creationId xmlns:p14="http://schemas.microsoft.com/office/powerpoint/2010/main" val="46480025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DBCC-0EAC-3FDD-1E7E-5D6C771DC588}"/>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D9C032AD-04A4-C748-6008-46C8067E1D0B}"/>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2DE04D67-DDB7-B3BA-AA31-60EDBEFB54AF}"/>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a:t>
            </a:r>
            <a:r>
              <a:rPr lang="en-GB" sz="3200" b="1" dirty="0">
                <a:solidFill>
                  <a:schemeClr val="accent2"/>
                </a:solidFill>
                <a:latin typeface="CMR12"/>
              </a:rPr>
              <a:t>SHAP</a:t>
            </a:r>
            <a:r>
              <a:rPr lang="en-GB" sz="1400" b="0" i="0" u="none" strike="noStrike" baseline="0" dirty="0">
                <a:latin typeface="CMR12"/>
              </a:rPr>
              <a:t>, LIME,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E2A937C9-DED1-8EA3-E81F-51BB45D1F4F8}"/>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a:t>
            </a:r>
            <a:r>
              <a:rPr lang="en-GB" sz="3200" b="1" dirty="0">
                <a:solidFill>
                  <a:schemeClr val="accent2"/>
                </a:solidFill>
                <a:latin typeface="CMR12"/>
              </a:rPr>
              <a:t>SHAP</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6C03D002-283A-E054-B741-F45766D1A7DC}"/>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SHAP </a:t>
            </a:r>
            <a:r>
              <a:rPr lang="en-IE" dirty="0">
                <a:latin typeface="CMBX12"/>
              </a:rPr>
              <a:t>- </a:t>
            </a:r>
            <a:r>
              <a:rPr lang="en-GB" b="1" i="0" dirty="0" err="1">
                <a:solidFill>
                  <a:srgbClr val="0D0D0D"/>
                </a:solidFill>
                <a:effectLst/>
                <a:latin typeface="Söhne"/>
              </a:rPr>
              <a:t>S</a:t>
            </a:r>
            <a:r>
              <a:rPr lang="en-GB" b="0" i="0" dirty="0" err="1">
                <a:solidFill>
                  <a:schemeClr val="bg1">
                    <a:lumMod val="50000"/>
                  </a:schemeClr>
                </a:solidFill>
                <a:effectLst/>
                <a:latin typeface="Söhne"/>
              </a:rPr>
              <a:t>Hapley</a:t>
            </a:r>
            <a:r>
              <a:rPr lang="en-GB" b="0" i="0" dirty="0">
                <a:solidFill>
                  <a:srgbClr val="0D0D0D"/>
                </a:solidFill>
                <a:effectLst/>
                <a:latin typeface="Söhne"/>
              </a:rPr>
              <a:t> </a:t>
            </a:r>
            <a:r>
              <a:rPr lang="en-GB" b="1" i="0" dirty="0">
                <a:solidFill>
                  <a:srgbClr val="0D0D0D"/>
                </a:solidFill>
                <a:effectLst/>
                <a:latin typeface="Söhne"/>
              </a:rPr>
              <a:t>A</a:t>
            </a:r>
            <a:r>
              <a:rPr lang="en-GB" b="0" i="0" dirty="0">
                <a:solidFill>
                  <a:schemeClr val="bg1">
                    <a:lumMod val="50000"/>
                  </a:schemeClr>
                </a:solidFill>
                <a:effectLst/>
                <a:latin typeface="Söhne"/>
              </a:rPr>
              <a:t>dditive</a:t>
            </a:r>
            <a:r>
              <a:rPr lang="en-GB" b="0" i="0" dirty="0">
                <a:solidFill>
                  <a:srgbClr val="0D0D0D"/>
                </a:solidFill>
                <a:effectLst/>
                <a:latin typeface="Söhne"/>
              </a:rPr>
              <a:t> </a:t>
            </a:r>
            <a:r>
              <a:rPr lang="en-GB" b="0" i="0" dirty="0" err="1">
                <a:solidFill>
                  <a:schemeClr val="bg1">
                    <a:lumMod val="50000"/>
                  </a:schemeClr>
                </a:solidFill>
                <a:effectLst/>
                <a:latin typeface="Söhne"/>
              </a:rPr>
              <a:t>ex</a:t>
            </a:r>
            <a:r>
              <a:rPr lang="en-GB" b="1" i="0" dirty="0" err="1">
                <a:solidFill>
                  <a:srgbClr val="0D0D0D"/>
                </a:solidFill>
                <a:effectLst/>
                <a:latin typeface="Söhne"/>
              </a:rPr>
              <a:t>P</a:t>
            </a:r>
            <a:r>
              <a:rPr lang="en-GB" b="0" i="0" dirty="0" err="1">
                <a:solidFill>
                  <a:schemeClr val="bg1">
                    <a:lumMod val="50000"/>
                  </a:schemeClr>
                </a:solidFill>
                <a:effectLst/>
                <a:latin typeface="Söhne"/>
              </a:rPr>
              <a:t>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The contribution of each feature to the final verdict for individual predictions.   </a:t>
            </a:r>
          </a:p>
        </p:txBody>
      </p:sp>
      <p:pic>
        <p:nvPicPr>
          <p:cNvPr id="5" name="Picture 4" descr="A graph with numbers and a bar&#10;&#10;Description automatically generated with medium confidence">
            <a:extLst>
              <a:ext uri="{FF2B5EF4-FFF2-40B4-BE49-F238E27FC236}">
                <a16:creationId xmlns:a16="http://schemas.microsoft.com/office/drawing/2014/main" id="{83D8234F-4937-886F-45A8-31A4AB4D7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820" y="5725752"/>
            <a:ext cx="2119045" cy="86889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760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789-5FAB-C04D-AF73-D1E1CD91B636}"/>
            </a:ext>
          </a:extLst>
        </p:cNvPr>
        <p:cNvGrpSpPr/>
        <p:nvPr/>
      </p:nvGrpSpPr>
      <p:grpSpPr>
        <a:xfrm>
          <a:off x="0" y="0"/>
          <a:ext cx="0" cy="0"/>
          <a:chOff x="0" y="0"/>
          <a:chExt cx="0" cy="0"/>
        </a:xfrm>
      </p:grpSpPr>
      <p:sp>
        <p:nvSpPr>
          <p:cNvPr id="16386" name="Title 12">
            <a:extLst>
              <a:ext uri="{FF2B5EF4-FFF2-40B4-BE49-F238E27FC236}">
                <a16:creationId xmlns:a16="http://schemas.microsoft.com/office/drawing/2014/main" id="{67D0B290-B328-B5CE-B4A5-E59A3A9B0BE3}"/>
              </a:ext>
            </a:extLst>
          </p:cNvPr>
          <p:cNvSpPr>
            <a:spLocks noGrp="1" noChangeArrowheads="1"/>
          </p:cNvSpPr>
          <p:nvPr>
            <p:ph type="title"/>
          </p:nvPr>
        </p:nvSpPr>
        <p:spPr>
          <a:xfrm>
            <a:off x="1629916" y="404664"/>
            <a:ext cx="9829800" cy="1219200"/>
          </a:xfrm>
        </p:spPr>
        <p:txBody>
          <a:bodyPr/>
          <a:lstStyle/>
          <a:p>
            <a:pPr eaLnBrk="1" hangingPunct="1"/>
            <a:r>
              <a:rPr lang="en-US" altLang="en-US" dirty="0">
                <a:solidFill>
                  <a:srgbClr val="986F07"/>
                </a:solidFill>
              </a:rPr>
              <a:t>Research Problem – Automate XAI Method Evaluation? </a:t>
            </a:r>
          </a:p>
        </p:txBody>
      </p:sp>
      <p:sp>
        <p:nvSpPr>
          <p:cNvPr id="16387" name="Content Placeholder 13">
            <a:extLst>
              <a:ext uri="{FF2B5EF4-FFF2-40B4-BE49-F238E27FC236}">
                <a16:creationId xmlns:a16="http://schemas.microsoft.com/office/drawing/2014/main" id="{9B411A9E-6AA2-A8C5-376E-6AB6AAF35121}"/>
              </a:ext>
            </a:extLst>
          </p:cNvPr>
          <p:cNvSpPr>
            <a:spLocks noGrp="1" noChangeArrowheads="1"/>
          </p:cNvSpPr>
          <p:nvPr>
            <p:ph idx="1"/>
          </p:nvPr>
        </p:nvSpPr>
        <p:spPr>
          <a:xfrm>
            <a:off x="1522413" y="1981201"/>
            <a:ext cx="9829800" cy="1159767"/>
          </a:xfrm>
        </p:spPr>
        <p:txBody>
          <a:bodyPr/>
          <a:lstStyle/>
          <a:p>
            <a:pPr algn="l"/>
            <a:r>
              <a:rPr lang="en-IE" sz="1800" b="0" i="0" u="none" strike="noStrike" baseline="0" dirty="0">
                <a:latin typeface="CMBX12"/>
              </a:rPr>
              <a:t>Null Hypothesis:</a:t>
            </a:r>
          </a:p>
          <a:p>
            <a:pPr lvl="1"/>
            <a:r>
              <a:rPr lang="en-GB" sz="1400" b="0" i="0" u="none" strike="noStrike" baseline="0" dirty="0">
                <a:latin typeface="CMR12"/>
              </a:rPr>
              <a:t>It is not possible to quantify and distinguish the statistically best interpretation framework to explain the reason for a specific (local) credit card fraud classification result using the following state-of-the-art techniques; SHAP, </a:t>
            </a:r>
            <a:r>
              <a:rPr lang="en-GB" sz="3200" b="1" dirty="0">
                <a:solidFill>
                  <a:schemeClr val="accent2"/>
                </a:solidFill>
                <a:latin typeface="CMR12"/>
              </a:rPr>
              <a:t>LIME</a:t>
            </a:r>
            <a:r>
              <a:rPr lang="en-GB" sz="1400" b="0" i="0" u="none" strike="noStrike" baseline="0" dirty="0">
                <a:latin typeface="CMR12"/>
              </a:rPr>
              <a:t>, ANCHORS, and </a:t>
            </a:r>
            <a:r>
              <a:rPr lang="en-IE" sz="1400" b="0" i="0" u="none" strike="noStrike" baseline="0" dirty="0">
                <a:latin typeface="CMR12"/>
              </a:rPr>
              <a:t>DICE.</a:t>
            </a:r>
          </a:p>
        </p:txBody>
      </p:sp>
      <p:sp>
        <p:nvSpPr>
          <p:cNvPr id="3" name="Content Placeholder 13">
            <a:extLst>
              <a:ext uri="{FF2B5EF4-FFF2-40B4-BE49-F238E27FC236}">
                <a16:creationId xmlns:a16="http://schemas.microsoft.com/office/drawing/2014/main" id="{9DCCD81C-1D91-9E17-276A-D82F37C1DC8D}"/>
              </a:ext>
            </a:extLst>
          </p:cNvPr>
          <p:cNvSpPr txBox="1">
            <a:spLocks noChangeArrowheads="1"/>
          </p:cNvSpPr>
          <p:nvPr/>
        </p:nvSpPr>
        <p:spPr bwMode="auto">
          <a:xfrm>
            <a:off x="1533736" y="3178856"/>
            <a:ext cx="9829800" cy="147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r>
              <a:rPr lang="en-IE" sz="1800" dirty="0">
                <a:latin typeface="CMBX12"/>
              </a:rPr>
              <a:t>Alternate Hypothesis:</a:t>
            </a:r>
          </a:p>
          <a:p>
            <a:pPr lvl="1"/>
            <a:r>
              <a:rPr lang="en-GB" sz="1400" dirty="0">
                <a:latin typeface="CMBX12"/>
              </a:rPr>
              <a:t>IF </a:t>
            </a:r>
            <a:r>
              <a:rPr lang="en-GB" sz="1400" dirty="0">
                <a:latin typeface="CMR12"/>
              </a:rPr>
              <a:t>a Neural Network algorithm is trained on a credit card transaction dataset for ML fraud detection, and SHAP, </a:t>
            </a:r>
            <a:r>
              <a:rPr lang="en-GB" sz="3200" b="1" dirty="0">
                <a:solidFill>
                  <a:schemeClr val="accent2"/>
                </a:solidFill>
                <a:latin typeface="CMR12"/>
              </a:rPr>
              <a:t>LIME</a:t>
            </a:r>
            <a:r>
              <a:rPr lang="en-GB" sz="1400" dirty="0">
                <a:latin typeface="CMR12"/>
              </a:rPr>
              <a:t>, LIME, ANCHORS, and DICE interpretability frameworks are applied to individual model results </a:t>
            </a:r>
          </a:p>
          <a:p>
            <a:pPr lvl="1"/>
            <a:r>
              <a:rPr lang="en-GB" sz="1400" dirty="0">
                <a:latin typeface="CMBX12"/>
              </a:rPr>
              <a:t>THEN </a:t>
            </a:r>
            <a:r>
              <a:rPr lang="en-GB" sz="1400" dirty="0">
                <a:latin typeface="CMR12"/>
              </a:rPr>
              <a:t>a test for significance can be applied to the scores of each interpretability framework, against a predefined set of quality metrics, to rank each explainer technique and to demonstrate statistically which is best for explaining local credit </a:t>
            </a:r>
            <a:r>
              <a:rPr lang="en-IE" sz="1400" dirty="0">
                <a:latin typeface="CMR12"/>
              </a:rPr>
              <a:t>card fraud classification results.</a:t>
            </a:r>
          </a:p>
        </p:txBody>
      </p:sp>
      <p:sp>
        <p:nvSpPr>
          <p:cNvPr id="2" name="Content Placeholder 13">
            <a:extLst>
              <a:ext uri="{FF2B5EF4-FFF2-40B4-BE49-F238E27FC236}">
                <a16:creationId xmlns:a16="http://schemas.microsoft.com/office/drawing/2014/main" id="{C720CE12-F089-F73B-6795-760E1137A658}"/>
              </a:ext>
            </a:extLst>
          </p:cNvPr>
          <p:cNvSpPr txBox="1">
            <a:spLocks noChangeArrowheads="1"/>
          </p:cNvSpPr>
          <p:nvPr/>
        </p:nvSpPr>
        <p:spPr bwMode="auto">
          <a:xfrm>
            <a:off x="1629916" y="5077545"/>
            <a:ext cx="9829800" cy="115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3838" indent="-223838" algn="l" rtl="0" eaLnBrk="0" fontAlgn="base" hangingPunct="0">
              <a:lnSpc>
                <a:spcPct val="90000"/>
              </a:lnSpc>
              <a:spcBef>
                <a:spcPts val="1800"/>
              </a:spcBef>
              <a:spcAft>
                <a:spcPct val="0"/>
              </a:spcAft>
              <a:buClr>
                <a:srgbClr val="454545"/>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rtl="0" eaLnBrk="0" fontAlgn="base" hangingPunct="0">
              <a:lnSpc>
                <a:spcPct val="90000"/>
              </a:lnSpc>
              <a:spcBef>
                <a:spcPts val="1000"/>
              </a:spcBef>
              <a:spcAft>
                <a:spcPct val="0"/>
              </a:spcAft>
              <a:buClr>
                <a:srgbClr val="454545"/>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kern="1200">
                <a:solidFill>
                  <a:schemeClr val="tx1"/>
                </a:solidFill>
                <a:latin typeface="+mn-lt"/>
                <a:ea typeface="+mn-ea"/>
                <a:cs typeface="+mn-cs"/>
              </a:defRPr>
            </a:lvl3pPr>
            <a:lvl4pPr marL="860425" indent="-174625"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4pPr>
            <a:lvl5pPr marL="1033463" indent="-173038" algn="l" rtl="0" eaLnBrk="0" fontAlgn="base" hangingPunct="0">
              <a:lnSpc>
                <a:spcPct val="90000"/>
              </a:lnSpc>
              <a:spcBef>
                <a:spcPts val="600"/>
              </a:spcBef>
              <a:spcAft>
                <a:spcPct val="0"/>
              </a:spcAft>
              <a:buClr>
                <a:srgbClr val="454545"/>
              </a:buClr>
              <a:buSzPct val="80000"/>
              <a:buFont typeface="Arial" panose="020B0604020202020204"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a:lstStyle>
          <a:p>
            <a:pPr marL="0" indent="0">
              <a:buNone/>
            </a:pPr>
            <a:r>
              <a:rPr lang="en-IE" b="1" dirty="0">
                <a:solidFill>
                  <a:schemeClr val="accent2"/>
                </a:solidFill>
                <a:latin typeface="CMBX12"/>
              </a:rPr>
              <a:t>LIME </a:t>
            </a:r>
            <a:r>
              <a:rPr lang="en-IE" dirty="0">
                <a:latin typeface="CMBX12"/>
              </a:rPr>
              <a:t>- </a:t>
            </a:r>
            <a:r>
              <a:rPr lang="en-GB" b="1" dirty="0">
                <a:solidFill>
                  <a:srgbClr val="0D0D0D"/>
                </a:solidFill>
                <a:latin typeface="Söhne"/>
              </a:rPr>
              <a:t>L</a:t>
            </a:r>
            <a:r>
              <a:rPr lang="en-GB" b="0" i="0" dirty="0">
                <a:solidFill>
                  <a:schemeClr val="bg1">
                    <a:lumMod val="50000"/>
                  </a:schemeClr>
                </a:solidFill>
                <a:effectLst/>
                <a:latin typeface="Söhne"/>
              </a:rPr>
              <a:t>ocal</a:t>
            </a:r>
            <a:r>
              <a:rPr lang="en-GB" b="0" i="0" dirty="0">
                <a:solidFill>
                  <a:srgbClr val="0D0D0D"/>
                </a:solidFill>
                <a:effectLst/>
                <a:latin typeface="Söhne"/>
              </a:rPr>
              <a:t> </a:t>
            </a:r>
            <a:r>
              <a:rPr lang="en-GB" b="1" i="0" dirty="0" err="1">
                <a:solidFill>
                  <a:srgbClr val="0D0D0D"/>
                </a:solidFill>
                <a:effectLst/>
                <a:latin typeface="Söhne"/>
              </a:rPr>
              <a:t>I</a:t>
            </a:r>
            <a:r>
              <a:rPr lang="en-GB" b="0" i="0" dirty="0" err="1">
                <a:solidFill>
                  <a:schemeClr val="bg1">
                    <a:lumMod val="50000"/>
                  </a:schemeClr>
                </a:solidFill>
                <a:effectLst/>
                <a:latin typeface="Söhne"/>
              </a:rPr>
              <a:t>nterpreable</a:t>
            </a:r>
            <a:r>
              <a:rPr lang="en-GB" b="0" i="0" dirty="0">
                <a:solidFill>
                  <a:srgbClr val="0D0D0D"/>
                </a:solidFill>
                <a:effectLst/>
                <a:latin typeface="Söhne"/>
              </a:rPr>
              <a:t> </a:t>
            </a:r>
            <a:r>
              <a:rPr lang="en-GB" b="1" i="0" dirty="0">
                <a:solidFill>
                  <a:srgbClr val="0D0D0D"/>
                </a:solidFill>
                <a:effectLst/>
                <a:latin typeface="Söhne"/>
              </a:rPr>
              <a:t>M</a:t>
            </a:r>
            <a:r>
              <a:rPr lang="en-GB" b="0" i="0" dirty="0">
                <a:solidFill>
                  <a:schemeClr val="bg1">
                    <a:lumMod val="50000"/>
                  </a:schemeClr>
                </a:solidFill>
                <a:effectLst/>
                <a:latin typeface="Söhne"/>
              </a:rPr>
              <a:t>odel-agnostic </a:t>
            </a:r>
            <a:r>
              <a:rPr lang="en-GB" b="1" i="0" dirty="0">
                <a:solidFill>
                  <a:srgbClr val="0D0D0D"/>
                </a:solidFill>
                <a:effectLst/>
                <a:latin typeface="Söhne"/>
              </a:rPr>
              <a:t>E</a:t>
            </a:r>
            <a:r>
              <a:rPr lang="en-GB" b="0" i="0" dirty="0">
                <a:solidFill>
                  <a:schemeClr val="bg1">
                    <a:lumMod val="50000"/>
                  </a:schemeClr>
                </a:solidFill>
                <a:effectLst/>
                <a:latin typeface="Söhne"/>
              </a:rPr>
              <a:t>xplanations</a:t>
            </a:r>
            <a:r>
              <a:rPr lang="en-GB" b="0" i="0" dirty="0">
                <a:solidFill>
                  <a:srgbClr val="0D0D0D"/>
                </a:solidFill>
                <a:effectLst/>
                <a:latin typeface="Söhne"/>
              </a:rPr>
              <a:t> –</a:t>
            </a:r>
            <a:r>
              <a:rPr lang="en-IE" b="1" dirty="0">
                <a:solidFill>
                  <a:schemeClr val="accent2"/>
                </a:solidFill>
                <a:latin typeface="CMBX12"/>
              </a:rPr>
              <a:t> </a:t>
            </a:r>
            <a:r>
              <a:rPr lang="en-IE" dirty="0">
                <a:latin typeface="CMBX12"/>
              </a:rPr>
              <a:t>Again focusing on one decision at a time, this approach creates a simpler model approximating how the original model prediction behaves. </a:t>
            </a:r>
          </a:p>
        </p:txBody>
      </p:sp>
      <p:pic>
        <p:nvPicPr>
          <p:cNvPr id="6" name="Picture 5" descr="A chart of a lime&#10;&#10;Description automatically generated with medium confidence">
            <a:extLst>
              <a:ext uri="{FF2B5EF4-FFF2-40B4-BE49-F238E27FC236}">
                <a16:creationId xmlns:a16="http://schemas.microsoft.com/office/drawing/2014/main" id="{43E29F9F-615F-9FBE-D878-5040453E9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5486" y="5782024"/>
            <a:ext cx="2627966" cy="98372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04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558</TotalTime>
  <Words>3553</Words>
  <Application>Microsoft Office PowerPoint</Application>
  <PresentationFormat>Custom</PresentationFormat>
  <Paragraphs>233</Paragraphs>
  <Slides>30</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Cambria</vt:lpstr>
      <vt:lpstr>CMBX12</vt:lpstr>
      <vt:lpstr>CMR12</vt:lpstr>
      <vt:lpstr>CourierStd</vt:lpstr>
      <vt:lpstr>Lato</vt:lpstr>
      <vt:lpstr>Söhne</vt:lpstr>
      <vt:lpstr>STIXTwoText</vt:lpstr>
      <vt:lpstr>STIXTwoText-Bold</vt:lpstr>
      <vt:lpstr>STIXTwoText-Italic</vt:lpstr>
      <vt:lpstr>Currency Symbols 16x9</vt:lpstr>
      <vt:lpstr>Explaining Credit Card Fraud Decisions in ML</vt:lpstr>
      <vt:lpstr>Motivation</vt:lpstr>
      <vt:lpstr>Motivation</vt:lpstr>
      <vt:lpstr>Background + Literature Review</vt:lpstr>
      <vt:lpstr>Background and Literature Review</vt:lpstr>
      <vt:lpstr>Chosen Research Problem</vt:lpstr>
      <vt:lpstr>Research Problem – Automate XAI Method Evaluation? </vt:lpstr>
      <vt:lpstr>Research Problem – Automate XAI Method Evaluation? </vt:lpstr>
      <vt:lpstr>Research Problem – Automate XAI Method Evaluation? </vt:lpstr>
      <vt:lpstr>Research Problem – Automate XAI Method Evaluation? </vt:lpstr>
      <vt:lpstr>Research Problem – Automate XAI Method Evaluation? </vt:lpstr>
      <vt:lpstr>Experiments: Design + Methodology</vt:lpstr>
      <vt:lpstr>XAI: Custom Metrics to Score Each Technique</vt:lpstr>
      <vt:lpstr>XAI: Custom Metrics to Score Each Technique</vt:lpstr>
      <vt:lpstr>XAI: Custom Metrics to Score Each Technique</vt:lpstr>
      <vt:lpstr>XAI: Custom Metrics to Score Each Technique</vt:lpstr>
      <vt:lpstr>XAI: Custom Metrics to Score Each Technique</vt:lpstr>
      <vt:lpstr>Experiments: Implementation</vt:lpstr>
      <vt:lpstr>Experiment Structure</vt:lpstr>
      <vt:lpstr>Pre-Experiment Question: Meaningful XAI Output?</vt:lpstr>
      <vt:lpstr>Experiments: Results</vt:lpstr>
      <vt:lpstr>XAI Metric Scores</vt:lpstr>
      <vt:lpstr>Statistical Analysis of XAI Scores</vt:lpstr>
      <vt:lpstr>Contribution + Impact</vt:lpstr>
      <vt:lpstr>Contributions and Impact</vt:lpstr>
      <vt:lpstr>Contributions and Impact</vt:lpstr>
      <vt:lpstr>Future Work + Recommendations</vt:lpstr>
      <vt:lpstr>Future Work and Recommendations</vt:lpstr>
      <vt:lpstr>Questions?</vt:lpstr>
      <vt:lpstr>Question preparations…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Ciaran Finnegan</dc:creator>
  <cp:lastModifiedBy>Ciaran Finnegan</cp:lastModifiedBy>
  <cp:revision>62</cp:revision>
  <dcterms:created xsi:type="dcterms:W3CDTF">2024-02-06T21:07:42Z</dcterms:created>
  <dcterms:modified xsi:type="dcterms:W3CDTF">2024-03-04T21:19:07Z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MSIP_Label_defa4170-0d19-0005-0004-bc88714345d2_Enabled">
    <vt:lpwstr>true</vt:lpwstr>
  </property>
  <property fmtid="{D5CDD505-2E9C-101B-9397-08002B2CF9AE}" pid="4" name="MSIP_Label_defa4170-0d19-0005-0004-bc88714345d2_SetDate">
    <vt:lpwstr>2024-02-06T21:08:17Z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4bfc8473-b4f8-4a68-83c6-6b4fc5438261</vt:lpwstr>
  </property>
  <property fmtid="{D5CDD505-2E9C-101B-9397-08002B2CF9AE}" pid="8" name="MSIP_Label_defa4170-0d19-0005-0004-bc88714345d2_ActionId">
    <vt:lpwstr>e865e0f3-d30a-4993-a884-b76e45fb500b</vt:lpwstr>
  </property>
  <property fmtid="{D5CDD505-2E9C-101B-9397-08002B2CF9AE}" pid="9" name="MSIP_Label_defa4170-0d19-0005-0004-bc88714345d2_ContentBits">
    <vt:lpwstr>0</vt:lpwstr>
  </property>
</Properties>
</file>